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handoutMasterIdLst>
    <p:handoutMasterId r:id="rId74"/>
  </p:handoutMasterIdLst>
  <p:sldIdLst>
    <p:sldId id="256" r:id="rId2"/>
    <p:sldId id="570" r:id="rId3"/>
    <p:sldId id="257" r:id="rId4"/>
    <p:sldId id="571" r:id="rId5"/>
    <p:sldId id="258" r:id="rId6"/>
    <p:sldId id="593" r:id="rId7"/>
    <p:sldId id="594" r:id="rId8"/>
    <p:sldId id="595" r:id="rId9"/>
    <p:sldId id="596" r:id="rId10"/>
    <p:sldId id="597" r:id="rId11"/>
    <p:sldId id="598" r:id="rId12"/>
    <p:sldId id="635" r:id="rId13"/>
    <p:sldId id="636" r:id="rId14"/>
    <p:sldId id="637" r:id="rId15"/>
    <p:sldId id="638" r:id="rId16"/>
    <p:sldId id="599" r:id="rId17"/>
    <p:sldId id="600" r:id="rId18"/>
    <p:sldId id="601" r:id="rId19"/>
    <p:sldId id="602" r:id="rId20"/>
    <p:sldId id="603"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3" r:id="rId41"/>
    <p:sldId id="624" r:id="rId42"/>
    <p:sldId id="625" r:id="rId43"/>
    <p:sldId id="626" r:id="rId44"/>
    <p:sldId id="627" r:id="rId45"/>
    <p:sldId id="628" r:id="rId46"/>
    <p:sldId id="629" r:id="rId47"/>
    <p:sldId id="630" r:id="rId48"/>
    <p:sldId id="631" r:id="rId49"/>
    <p:sldId id="632" r:id="rId50"/>
    <p:sldId id="633" r:id="rId51"/>
    <p:sldId id="634" r:id="rId52"/>
    <p:sldId id="260" r:id="rId53"/>
    <p:sldId id="572" r:id="rId54"/>
    <p:sldId id="574" r:id="rId55"/>
    <p:sldId id="576" r:id="rId56"/>
    <p:sldId id="577" r:id="rId57"/>
    <p:sldId id="578" r:id="rId58"/>
    <p:sldId id="579" r:id="rId59"/>
    <p:sldId id="580" r:id="rId60"/>
    <p:sldId id="589" r:id="rId61"/>
    <p:sldId id="590" r:id="rId62"/>
    <p:sldId id="592" r:id="rId63"/>
    <p:sldId id="591" r:id="rId64"/>
    <p:sldId id="581" r:id="rId65"/>
    <p:sldId id="582" r:id="rId66"/>
    <p:sldId id="586" r:id="rId67"/>
    <p:sldId id="587" r:id="rId68"/>
    <p:sldId id="588" r:id="rId69"/>
    <p:sldId id="583" r:id="rId70"/>
    <p:sldId id="275" r:id="rId71"/>
    <p:sldId id="63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7D1C"/>
    <a:srgbClr val="3C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60"/>
  </p:normalViewPr>
  <p:slideViewPr>
    <p:cSldViewPr snapToGrid="0">
      <p:cViewPr>
        <p:scale>
          <a:sx n="66" d="100"/>
          <a:sy n="66" d="100"/>
        </p:scale>
        <p:origin x="-1397" y="-5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45C16CD-D076-4123-840C-881067D6BC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877EF17E-5599-4448-B064-F3D932F2E2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880871-A491-4E0D-B27E-69CC2687082F}" type="datetimeFigureOut">
              <a:rPr lang="en-US" smtClean="0"/>
              <a:t>8/9/2023</a:t>
            </a:fld>
            <a:endParaRPr lang="en-US"/>
          </a:p>
        </p:txBody>
      </p:sp>
      <p:sp>
        <p:nvSpPr>
          <p:cNvPr id="4" name="Footer Placeholder 3">
            <a:extLst>
              <a:ext uri="{FF2B5EF4-FFF2-40B4-BE49-F238E27FC236}">
                <a16:creationId xmlns:a16="http://schemas.microsoft.com/office/drawing/2014/main" xmlns="" id="{A35E292B-F90A-4BB4-8259-A954B9D724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B9A54D03-DC40-44A3-A997-D5ED224D45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676EB5-0E83-42B6-87AF-DA4BD19E8791}" type="slidenum">
              <a:rPr lang="en-US" smtClean="0"/>
              <a:t>‹#›</a:t>
            </a:fld>
            <a:endParaRPr lang="en-US"/>
          </a:p>
        </p:txBody>
      </p:sp>
    </p:spTree>
    <p:extLst>
      <p:ext uri="{BB962C8B-B14F-4D97-AF65-F5344CB8AC3E}">
        <p14:creationId xmlns:p14="http://schemas.microsoft.com/office/powerpoint/2010/main" val="996168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9AAFF4-0479-4CFB-93C7-E955A6DBBF16}" type="datetimeFigureOut">
              <a:rPr lang="en-US" smtClean="0"/>
              <a:t>8/9/2023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13EDE8-9953-42DF-87DB-3815B6EF131C}" type="slidenum">
              <a:rPr lang="en-US" smtClean="0"/>
              <a:t>‹#›</a:t>
            </a:fld>
            <a:endParaRPr lang="en-US"/>
          </a:p>
        </p:txBody>
      </p:sp>
    </p:spTree>
    <p:extLst>
      <p:ext uri="{BB962C8B-B14F-4D97-AF65-F5344CB8AC3E}">
        <p14:creationId xmlns:p14="http://schemas.microsoft.com/office/powerpoint/2010/main" val="4058788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13EDE8-9953-42DF-87DB-3815B6EF131C}" type="slidenum">
              <a:rPr lang="en-US" smtClean="0"/>
              <a:t>3</a:t>
            </a:fld>
            <a:endParaRPr lang="en-US"/>
          </a:p>
        </p:txBody>
      </p:sp>
    </p:spTree>
    <p:extLst>
      <p:ext uri="{BB962C8B-B14F-4D97-AF65-F5344CB8AC3E}">
        <p14:creationId xmlns:p14="http://schemas.microsoft.com/office/powerpoint/2010/main" val="347841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4CEC06-F3B8-4E2C-8B0F-6E15C4B21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F000B03-2564-4425-BA16-870D3EA283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9D8FBF5-D5EA-4600-B59B-54DC238F02CB}"/>
              </a:ext>
            </a:extLst>
          </p:cNvPr>
          <p:cNvSpPr>
            <a:spLocks noGrp="1"/>
          </p:cNvSpPr>
          <p:nvPr>
            <p:ph type="dt" sz="half" idx="10"/>
          </p:nvPr>
        </p:nvSpPr>
        <p:spPr/>
        <p:txBody>
          <a:bodyPr/>
          <a:lstStyle/>
          <a:p>
            <a:fld id="{6B1B2CAF-7647-4A0D-ACB0-2C772D48D79B}" type="datetime1">
              <a:rPr lang="en-US" smtClean="0"/>
              <a:t>8/9/2023</a:t>
            </a:fld>
            <a:endParaRPr lang="en-US"/>
          </a:p>
        </p:txBody>
      </p:sp>
      <p:sp>
        <p:nvSpPr>
          <p:cNvPr id="5" name="Footer Placeholder 4">
            <a:extLst>
              <a:ext uri="{FF2B5EF4-FFF2-40B4-BE49-F238E27FC236}">
                <a16:creationId xmlns:a16="http://schemas.microsoft.com/office/drawing/2014/main" xmlns="" id="{0ABF6611-B9C7-468A-840A-8D4C0A9BB297}"/>
              </a:ext>
            </a:extLst>
          </p:cNvPr>
          <p:cNvSpPr>
            <a:spLocks noGrp="1"/>
          </p:cNvSpPr>
          <p:nvPr>
            <p:ph type="ftr" sz="quarter" idx="11"/>
          </p:nvPr>
        </p:nvSpPr>
        <p:spPr/>
        <p:txBody>
          <a:bodyPr/>
          <a:lstStyle/>
          <a:p>
            <a:r>
              <a:rPr lang="en-US" smtClean="0"/>
              <a:t>Kaizen Group AI</a:t>
            </a:r>
            <a:endParaRPr lang="en-US"/>
          </a:p>
        </p:txBody>
      </p:sp>
      <p:sp>
        <p:nvSpPr>
          <p:cNvPr id="6" name="Slide Number Placeholder 5">
            <a:extLst>
              <a:ext uri="{FF2B5EF4-FFF2-40B4-BE49-F238E27FC236}">
                <a16:creationId xmlns:a16="http://schemas.microsoft.com/office/drawing/2014/main" xmlns="" id="{4E7871E0-1F8A-49E6-9539-65AE184BBD5C}"/>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3720193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5C6800-023A-43EF-A7EB-1EC254D8B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0905B04-597F-465E-851E-2661EAEAC5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528D492-F277-449C-811D-047EFA5A71DC}"/>
              </a:ext>
            </a:extLst>
          </p:cNvPr>
          <p:cNvSpPr>
            <a:spLocks noGrp="1"/>
          </p:cNvSpPr>
          <p:nvPr>
            <p:ph type="dt" sz="half" idx="10"/>
          </p:nvPr>
        </p:nvSpPr>
        <p:spPr/>
        <p:txBody>
          <a:bodyPr/>
          <a:lstStyle/>
          <a:p>
            <a:fld id="{0590F285-F2F6-41C3-9400-CBD8B214EFEF}" type="datetime1">
              <a:rPr lang="en-US" smtClean="0"/>
              <a:t>8/9/2023</a:t>
            </a:fld>
            <a:endParaRPr lang="en-US"/>
          </a:p>
        </p:txBody>
      </p:sp>
      <p:sp>
        <p:nvSpPr>
          <p:cNvPr id="5" name="Footer Placeholder 4">
            <a:extLst>
              <a:ext uri="{FF2B5EF4-FFF2-40B4-BE49-F238E27FC236}">
                <a16:creationId xmlns:a16="http://schemas.microsoft.com/office/drawing/2014/main" xmlns="" id="{0D6E342B-75A7-4B70-9C03-0CE04872B4A5}"/>
              </a:ext>
            </a:extLst>
          </p:cNvPr>
          <p:cNvSpPr>
            <a:spLocks noGrp="1"/>
          </p:cNvSpPr>
          <p:nvPr>
            <p:ph type="ftr" sz="quarter" idx="11"/>
          </p:nvPr>
        </p:nvSpPr>
        <p:spPr/>
        <p:txBody>
          <a:bodyPr/>
          <a:lstStyle/>
          <a:p>
            <a:r>
              <a:rPr lang="en-US" smtClean="0"/>
              <a:t>Kaizen Group AI</a:t>
            </a:r>
            <a:endParaRPr lang="en-US"/>
          </a:p>
        </p:txBody>
      </p:sp>
      <p:sp>
        <p:nvSpPr>
          <p:cNvPr id="6" name="Slide Number Placeholder 5">
            <a:extLst>
              <a:ext uri="{FF2B5EF4-FFF2-40B4-BE49-F238E27FC236}">
                <a16:creationId xmlns:a16="http://schemas.microsoft.com/office/drawing/2014/main" xmlns="" id="{12EDC5F0-D402-4200-A3DF-41341D675409}"/>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6207750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51C786B-89FF-4B70-B413-CF9F4FE6EE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118D656-4DCF-4FCD-987B-3766B43B06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71A09D1-F7EE-49FF-847F-2BA5B9D4AA39}"/>
              </a:ext>
            </a:extLst>
          </p:cNvPr>
          <p:cNvSpPr>
            <a:spLocks noGrp="1"/>
          </p:cNvSpPr>
          <p:nvPr>
            <p:ph type="dt" sz="half" idx="10"/>
          </p:nvPr>
        </p:nvSpPr>
        <p:spPr/>
        <p:txBody>
          <a:bodyPr/>
          <a:lstStyle/>
          <a:p>
            <a:fld id="{81FAC768-B4D2-416E-90E9-25131F99917B}" type="datetime1">
              <a:rPr lang="en-US" smtClean="0"/>
              <a:t>8/9/2023</a:t>
            </a:fld>
            <a:endParaRPr lang="en-US"/>
          </a:p>
        </p:txBody>
      </p:sp>
      <p:sp>
        <p:nvSpPr>
          <p:cNvPr id="5" name="Footer Placeholder 4">
            <a:extLst>
              <a:ext uri="{FF2B5EF4-FFF2-40B4-BE49-F238E27FC236}">
                <a16:creationId xmlns:a16="http://schemas.microsoft.com/office/drawing/2014/main" xmlns="" id="{E64B355D-B132-4F33-AB04-61E1A148905E}"/>
              </a:ext>
            </a:extLst>
          </p:cNvPr>
          <p:cNvSpPr>
            <a:spLocks noGrp="1"/>
          </p:cNvSpPr>
          <p:nvPr>
            <p:ph type="ftr" sz="quarter" idx="11"/>
          </p:nvPr>
        </p:nvSpPr>
        <p:spPr/>
        <p:txBody>
          <a:bodyPr/>
          <a:lstStyle/>
          <a:p>
            <a:r>
              <a:rPr lang="en-US" smtClean="0"/>
              <a:t>Kaizen Group AI</a:t>
            </a:r>
            <a:endParaRPr lang="en-US"/>
          </a:p>
        </p:txBody>
      </p:sp>
      <p:sp>
        <p:nvSpPr>
          <p:cNvPr id="6" name="Slide Number Placeholder 5">
            <a:extLst>
              <a:ext uri="{FF2B5EF4-FFF2-40B4-BE49-F238E27FC236}">
                <a16:creationId xmlns:a16="http://schemas.microsoft.com/office/drawing/2014/main" xmlns="" id="{657A51A3-7091-48CF-B98C-03AF74F90CB3}"/>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2484333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18A33B7-4620-4076-B4C2-1211E395BB09}" type="datetime1">
              <a:rPr lang="en-US" smtClean="0"/>
              <a:t>8/9/2023</a:t>
            </a:fld>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Kaizen Group AI</a:t>
            </a:r>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3"/>
          <p:cNvSpPr>
            <a:spLocks noGrp="1"/>
          </p:cNvSpPr>
          <p:nvPr>
            <p:ph type="pic" idx="2"/>
          </p:nvPr>
        </p:nvSpPr>
        <p:spPr>
          <a:xfrm>
            <a:off x="291632" y="703263"/>
            <a:ext cx="1970710" cy="1973498"/>
          </a:xfrm>
          <a:prstGeom prst="roundRect">
            <a:avLst>
              <a:gd name="adj" fmla="val 16667"/>
            </a:avLst>
          </a:prstGeom>
          <a:solidFill>
            <a:schemeClr val="accent1"/>
          </a:solidFill>
          <a:ln>
            <a:noFill/>
          </a:ln>
        </p:spPr>
      </p:sp>
      <p:sp>
        <p:nvSpPr>
          <p:cNvPr id="22" name="Google Shape;22;p3"/>
          <p:cNvSpPr>
            <a:spLocks noGrp="1"/>
          </p:cNvSpPr>
          <p:nvPr>
            <p:ph type="pic" idx="3"/>
          </p:nvPr>
        </p:nvSpPr>
        <p:spPr>
          <a:xfrm>
            <a:off x="2681746" y="703263"/>
            <a:ext cx="1970710" cy="1973498"/>
          </a:xfrm>
          <a:prstGeom prst="roundRect">
            <a:avLst>
              <a:gd name="adj" fmla="val 16667"/>
            </a:avLst>
          </a:prstGeom>
          <a:solidFill>
            <a:schemeClr val="accent1"/>
          </a:solidFill>
          <a:ln>
            <a:noFill/>
          </a:ln>
        </p:spPr>
      </p:sp>
      <p:sp>
        <p:nvSpPr>
          <p:cNvPr id="23" name="Google Shape;23;p3"/>
          <p:cNvSpPr>
            <a:spLocks noGrp="1"/>
          </p:cNvSpPr>
          <p:nvPr>
            <p:ph type="pic" idx="4"/>
          </p:nvPr>
        </p:nvSpPr>
        <p:spPr>
          <a:xfrm>
            <a:off x="4990380" y="703263"/>
            <a:ext cx="1970710" cy="1973498"/>
          </a:xfrm>
          <a:prstGeom prst="roundRect">
            <a:avLst>
              <a:gd name="adj" fmla="val 16667"/>
            </a:avLst>
          </a:prstGeom>
          <a:solidFill>
            <a:schemeClr val="accent1"/>
          </a:solidFill>
          <a:ln>
            <a:noFill/>
          </a:ln>
        </p:spPr>
      </p:sp>
      <p:sp>
        <p:nvSpPr>
          <p:cNvPr id="24" name="Google Shape;24;p3"/>
          <p:cNvSpPr>
            <a:spLocks noGrp="1"/>
          </p:cNvSpPr>
          <p:nvPr>
            <p:ph type="pic" idx="5"/>
          </p:nvPr>
        </p:nvSpPr>
        <p:spPr>
          <a:xfrm>
            <a:off x="7643045" y="703263"/>
            <a:ext cx="1970710" cy="1973498"/>
          </a:xfrm>
          <a:prstGeom prst="roundRect">
            <a:avLst>
              <a:gd name="adj" fmla="val 16667"/>
            </a:avLst>
          </a:prstGeom>
          <a:solidFill>
            <a:schemeClr val="accent1"/>
          </a:solidFill>
          <a:ln>
            <a:noFill/>
          </a:ln>
        </p:spPr>
      </p:sp>
      <p:sp>
        <p:nvSpPr>
          <p:cNvPr id="25" name="Google Shape;25;p3"/>
          <p:cNvSpPr>
            <a:spLocks noGrp="1"/>
          </p:cNvSpPr>
          <p:nvPr>
            <p:ph type="pic" idx="6"/>
          </p:nvPr>
        </p:nvSpPr>
        <p:spPr>
          <a:xfrm>
            <a:off x="10032749" y="703263"/>
            <a:ext cx="1970710" cy="1973498"/>
          </a:xfrm>
          <a:prstGeom prst="roundRect">
            <a:avLst>
              <a:gd name="adj" fmla="val 16667"/>
            </a:avLst>
          </a:prstGeom>
          <a:solidFill>
            <a:schemeClr val="accent1"/>
          </a:solidFill>
          <a:ln>
            <a:noFill/>
          </a:ln>
        </p:spPr>
      </p:sp>
      <p:sp>
        <p:nvSpPr>
          <p:cNvPr id="26" name="Google Shape;26;p3"/>
          <p:cNvSpPr>
            <a:spLocks noGrp="1"/>
          </p:cNvSpPr>
          <p:nvPr>
            <p:ph type="pic" idx="7"/>
          </p:nvPr>
        </p:nvSpPr>
        <p:spPr>
          <a:xfrm>
            <a:off x="291632" y="2966629"/>
            <a:ext cx="1970710" cy="1973498"/>
          </a:xfrm>
          <a:prstGeom prst="roundRect">
            <a:avLst>
              <a:gd name="adj" fmla="val 16667"/>
            </a:avLst>
          </a:prstGeom>
          <a:solidFill>
            <a:schemeClr val="accent1"/>
          </a:solidFill>
          <a:ln>
            <a:noFill/>
          </a:ln>
        </p:spPr>
      </p:sp>
    </p:spTree>
    <p:extLst>
      <p:ext uri="{BB962C8B-B14F-4D97-AF65-F5344CB8AC3E}">
        <p14:creationId xmlns:p14="http://schemas.microsoft.com/office/powerpoint/2010/main" val="6459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AE7DC1-8F11-48D6-A3A2-3252D4854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B5BFE87-CE00-42FE-B480-C829ECDAF3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2B840DE-B859-48E9-BE07-084D52C37B2F}"/>
              </a:ext>
            </a:extLst>
          </p:cNvPr>
          <p:cNvSpPr>
            <a:spLocks noGrp="1"/>
          </p:cNvSpPr>
          <p:nvPr>
            <p:ph type="dt" sz="half" idx="10"/>
          </p:nvPr>
        </p:nvSpPr>
        <p:spPr/>
        <p:txBody>
          <a:bodyPr/>
          <a:lstStyle/>
          <a:p>
            <a:fld id="{D6024443-9D6A-4788-A04C-C69B87738F68}" type="datetime1">
              <a:rPr lang="en-US" smtClean="0"/>
              <a:t>8/9/2023</a:t>
            </a:fld>
            <a:endParaRPr lang="en-US"/>
          </a:p>
        </p:txBody>
      </p:sp>
      <p:sp>
        <p:nvSpPr>
          <p:cNvPr id="5" name="Footer Placeholder 4">
            <a:extLst>
              <a:ext uri="{FF2B5EF4-FFF2-40B4-BE49-F238E27FC236}">
                <a16:creationId xmlns:a16="http://schemas.microsoft.com/office/drawing/2014/main" xmlns="" id="{8706D3B7-FC82-4346-8E1C-1FA81D03CBAA}"/>
              </a:ext>
            </a:extLst>
          </p:cNvPr>
          <p:cNvSpPr>
            <a:spLocks noGrp="1"/>
          </p:cNvSpPr>
          <p:nvPr>
            <p:ph type="ftr" sz="quarter" idx="11"/>
          </p:nvPr>
        </p:nvSpPr>
        <p:spPr/>
        <p:txBody>
          <a:bodyPr/>
          <a:lstStyle/>
          <a:p>
            <a:r>
              <a:rPr lang="en-US" smtClean="0"/>
              <a:t>Kaizen Group AI</a:t>
            </a:r>
            <a:endParaRPr lang="en-US"/>
          </a:p>
        </p:txBody>
      </p:sp>
      <p:sp>
        <p:nvSpPr>
          <p:cNvPr id="6" name="Slide Number Placeholder 5">
            <a:extLst>
              <a:ext uri="{FF2B5EF4-FFF2-40B4-BE49-F238E27FC236}">
                <a16:creationId xmlns:a16="http://schemas.microsoft.com/office/drawing/2014/main" xmlns="" id="{2E0C65B3-632A-4C2D-B0B0-067CA1915FCD}"/>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2833099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E1660-6677-46E5-8D05-3840691C4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665B5E8E-8A1B-4972-A53D-5AF0BC2360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DE0AF27-02ED-46C8-BC37-3BD80F2965D2}"/>
              </a:ext>
            </a:extLst>
          </p:cNvPr>
          <p:cNvSpPr>
            <a:spLocks noGrp="1"/>
          </p:cNvSpPr>
          <p:nvPr>
            <p:ph type="dt" sz="half" idx="10"/>
          </p:nvPr>
        </p:nvSpPr>
        <p:spPr/>
        <p:txBody>
          <a:bodyPr/>
          <a:lstStyle/>
          <a:p>
            <a:fld id="{6D531412-5C4C-41D6-9930-AD43B4C2F7C5}" type="datetime1">
              <a:rPr lang="en-US" smtClean="0"/>
              <a:t>8/9/2023</a:t>
            </a:fld>
            <a:endParaRPr lang="en-US"/>
          </a:p>
        </p:txBody>
      </p:sp>
      <p:sp>
        <p:nvSpPr>
          <p:cNvPr id="5" name="Footer Placeholder 4">
            <a:extLst>
              <a:ext uri="{FF2B5EF4-FFF2-40B4-BE49-F238E27FC236}">
                <a16:creationId xmlns:a16="http://schemas.microsoft.com/office/drawing/2014/main" xmlns="" id="{09AAB325-7389-4A68-986F-39EB4BE40555}"/>
              </a:ext>
            </a:extLst>
          </p:cNvPr>
          <p:cNvSpPr>
            <a:spLocks noGrp="1"/>
          </p:cNvSpPr>
          <p:nvPr>
            <p:ph type="ftr" sz="quarter" idx="11"/>
          </p:nvPr>
        </p:nvSpPr>
        <p:spPr/>
        <p:txBody>
          <a:bodyPr/>
          <a:lstStyle/>
          <a:p>
            <a:r>
              <a:rPr lang="en-US" smtClean="0"/>
              <a:t>Kaizen Group AI</a:t>
            </a:r>
            <a:endParaRPr lang="en-US"/>
          </a:p>
        </p:txBody>
      </p:sp>
      <p:sp>
        <p:nvSpPr>
          <p:cNvPr id="6" name="Slide Number Placeholder 5">
            <a:extLst>
              <a:ext uri="{FF2B5EF4-FFF2-40B4-BE49-F238E27FC236}">
                <a16:creationId xmlns:a16="http://schemas.microsoft.com/office/drawing/2014/main" xmlns="" id="{D181CDA2-18B1-4CF9-93FB-68013DA9DC70}"/>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31963077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7A090A-BD90-48D4-9136-DEA6B09DE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4B1C3C9-0E62-4003-B26A-9504F8FDA8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B7E72CC-6C57-47E3-87A6-B0C0EC510C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2551DFF-879F-452E-AF31-A17F02590B44}"/>
              </a:ext>
            </a:extLst>
          </p:cNvPr>
          <p:cNvSpPr>
            <a:spLocks noGrp="1"/>
          </p:cNvSpPr>
          <p:nvPr>
            <p:ph type="dt" sz="half" idx="10"/>
          </p:nvPr>
        </p:nvSpPr>
        <p:spPr/>
        <p:txBody>
          <a:bodyPr/>
          <a:lstStyle/>
          <a:p>
            <a:fld id="{D7F4EF4A-7101-4E2D-93AA-7B33B4A5DAFE}" type="datetime1">
              <a:rPr lang="en-US" smtClean="0"/>
              <a:t>8/9/2023</a:t>
            </a:fld>
            <a:endParaRPr lang="en-US"/>
          </a:p>
        </p:txBody>
      </p:sp>
      <p:sp>
        <p:nvSpPr>
          <p:cNvPr id="6" name="Footer Placeholder 5">
            <a:extLst>
              <a:ext uri="{FF2B5EF4-FFF2-40B4-BE49-F238E27FC236}">
                <a16:creationId xmlns:a16="http://schemas.microsoft.com/office/drawing/2014/main" xmlns="" id="{847DA84C-A37D-4CD6-BCC7-F7C3B5C85C12}"/>
              </a:ext>
            </a:extLst>
          </p:cNvPr>
          <p:cNvSpPr>
            <a:spLocks noGrp="1"/>
          </p:cNvSpPr>
          <p:nvPr>
            <p:ph type="ftr" sz="quarter" idx="11"/>
          </p:nvPr>
        </p:nvSpPr>
        <p:spPr/>
        <p:txBody>
          <a:bodyPr/>
          <a:lstStyle/>
          <a:p>
            <a:r>
              <a:rPr lang="en-US" smtClean="0"/>
              <a:t>Kaizen Group AI</a:t>
            </a:r>
            <a:endParaRPr lang="en-US"/>
          </a:p>
        </p:txBody>
      </p:sp>
      <p:sp>
        <p:nvSpPr>
          <p:cNvPr id="7" name="Slide Number Placeholder 6">
            <a:extLst>
              <a:ext uri="{FF2B5EF4-FFF2-40B4-BE49-F238E27FC236}">
                <a16:creationId xmlns:a16="http://schemas.microsoft.com/office/drawing/2014/main" xmlns="" id="{6FEEF04B-3413-43B3-83AA-E6E303FF1E70}"/>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2990956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B5F3B8-4BAC-4F18-B6E2-6963868B17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FEFE6BB-5140-4F48-B8FD-6D66A962E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8DA7C1CC-94E3-4E0F-A19F-BEC42FC45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9694BDC-9A07-49FC-BE01-80C7ED7E8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CB0BEE-F64D-409D-B96F-DBF20DA79A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B7BC85C-F34C-40A1-88FD-62985A4F706F}"/>
              </a:ext>
            </a:extLst>
          </p:cNvPr>
          <p:cNvSpPr>
            <a:spLocks noGrp="1"/>
          </p:cNvSpPr>
          <p:nvPr>
            <p:ph type="dt" sz="half" idx="10"/>
          </p:nvPr>
        </p:nvSpPr>
        <p:spPr/>
        <p:txBody>
          <a:bodyPr/>
          <a:lstStyle/>
          <a:p>
            <a:fld id="{D5253049-02AA-46E6-A2E3-0CE948ACE14A}" type="datetime1">
              <a:rPr lang="en-US" smtClean="0"/>
              <a:t>8/9/2023</a:t>
            </a:fld>
            <a:endParaRPr lang="en-US"/>
          </a:p>
        </p:txBody>
      </p:sp>
      <p:sp>
        <p:nvSpPr>
          <p:cNvPr id="8" name="Footer Placeholder 7">
            <a:extLst>
              <a:ext uri="{FF2B5EF4-FFF2-40B4-BE49-F238E27FC236}">
                <a16:creationId xmlns:a16="http://schemas.microsoft.com/office/drawing/2014/main" xmlns="" id="{AE7C68DC-DA55-4AF6-BA8A-D80E4D187C44}"/>
              </a:ext>
            </a:extLst>
          </p:cNvPr>
          <p:cNvSpPr>
            <a:spLocks noGrp="1"/>
          </p:cNvSpPr>
          <p:nvPr>
            <p:ph type="ftr" sz="quarter" idx="11"/>
          </p:nvPr>
        </p:nvSpPr>
        <p:spPr/>
        <p:txBody>
          <a:bodyPr/>
          <a:lstStyle/>
          <a:p>
            <a:r>
              <a:rPr lang="en-US" smtClean="0"/>
              <a:t>Kaizen Group AI</a:t>
            </a:r>
            <a:endParaRPr lang="en-US"/>
          </a:p>
        </p:txBody>
      </p:sp>
      <p:sp>
        <p:nvSpPr>
          <p:cNvPr id="9" name="Slide Number Placeholder 8">
            <a:extLst>
              <a:ext uri="{FF2B5EF4-FFF2-40B4-BE49-F238E27FC236}">
                <a16:creationId xmlns:a16="http://schemas.microsoft.com/office/drawing/2014/main" xmlns="" id="{FDE54A23-90C4-42DD-8424-9A2A67B789EB}"/>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6758296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92FB77-9AA9-459D-8447-3C446E7CF2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0E7C839-FAE4-47F3-B364-6F1BE115EAED}"/>
              </a:ext>
            </a:extLst>
          </p:cNvPr>
          <p:cNvSpPr>
            <a:spLocks noGrp="1"/>
          </p:cNvSpPr>
          <p:nvPr>
            <p:ph type="dt" sz="half" idx="10"/>
          </p:nvPr>
        </p:nvSpPr>
        <p:spPr/>
        <p:txBody>
          <a:bodyPr/>
          <a:lstStyle/>
          <a:p>
            <a:fld id="{FEEDACB5-B9EC-4F2C-A986-8F549523BCDE}" type="datetime1">
              <a:rPr lang="en-US" smtClean="0"/>
              <a:t>8/9/2023</a:t>
            </a:fld>
            <a:endParaRPr lang="en-US"/>
          </a:p>
        </p:txBody>
      </p:sp>
      <p:sp>
        <p:nvSpPr>
          <p:cNvPr id="4" name="Footer Placeholder 3">
            <a:extLst>
              <a:ext uri="{FF2B5EF4-FFF2-40B4-BE49-F238E27FC236}">
                <a16:creationId xmlns:a16="http://schemas.microsoft.com/office/drawing/2014/main" xmlns="" id="{3044C169-1E38-48CA-806F-B10FC748401D}"/>
              </a:ext>
            </a:extLst>
          </p:cNvPr>
          <p:cNvSpPr>
            <a:spLocks noGrp="1"/>
          </p:cNvSpPr>
          <p:nvPr>
            <p:ph type="ftr" sz="quarter" idx="11"/>
          </p:nvPr>
        </p:nvSpPr>
        <p:spPr/>
        <p:txBody>
          <a:bodyPr/>
          <a:lstStyle/>
          <a:p>
            <a:r>
              <a:rPr lang="en-US" smtClean="0"/>
              <a:t>Kaizen Group AI</a:t>
            </a:r>
            <a:endParaRPr lang="en-US"/>
          </a:p>
        </p:txBody>
      </p:sp>
      <p:sp>
        <p:nvSpPr>
          <p:cNvPr id="5" name="Slide Number Placeholder 4">
            <a:extLst>
              <a:ext uri="{FF2B5EF4-FFF2-40B4-BE49-F238E27FC236}">
                <a16:creationId xmlns:a16="http://schemas.microsoft.com/office/drawing/2014/main" xmlns="" id="{ECEBD49A-B8FB-47E6-A413-E863D0BE7047}"/>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500295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FB2F12A-6BCE-4716-A14B-01185B116DBF}"/>
              </a:ext>
            </a:extLst>
          </p:cNvPr>
          <p:cNvSpPr>
            <a:spLocks noGrp="1"/>
          </p:cNvSpPr>
          <p:nvPr>
            <p:ph type="dt" sz="half" idx="10"/>
          </p:nvPr>
        </p:nvSpPr>
        <p:spPr/>
        <p:txBody>
          <a:bodyPr/>
          <a:lstStyle/>
          <a:p>
            <a:fld id="{75587825-E6B7-45B2-9F34-B51D1D36CE71}" type="datetime1">
              <a:rPr lang="en-US" smtClean="0"/>
              <a:t>8/9/2023</a:t>
            </a:fld>
            <a:endParaRPr lang="en-US"/>
          </a:p>
        </p:txBody>
      </p:sp>
      <p:sp>
        <p:nvSpPr>
          <p:cNvPr id="3" name="Footer Placeholder 2">
            <a:extLst>
              <a:ext uri="{FF2B5EF4-FFF2-40B4-BE49-F238E27FC236}">
                <a16:creationId xmlns:a16="http://schemas.microsoft.com/office/drawing/2014/main" xmlns="" id="{0E7F0D77-FB58-42AD-B0D7-1EC3AEF9E370}"/>
              </a:ext>
            </a:extLst>
          </p:cNvPr>
          <p:cNvSpPr>
            <a:spLocks noGrp="1"/>
          </p:cNvSpPr>
          <p:nvPr>
            <p:ph type="ftr" sz="quarter" idx="11"/>
          </p:nvPr>
        </p:nvSpPr>
        <p:spPr/>
        <p:txBody>
          <a:bodyPr/>
          <a:lstStyle/>
          <a:p>
            <a:r>
              <a:rPr lang="en-US" smtClean="0"/>
              <a:t>Kaizen Group AI</a:t>
            </a:r>
            <a:endParaRPr lang="en-US"/>
          </a:p>
        </p:txBody>
      </p:sp>
      <p:sp>
        <p:nvSpPr>
          <p:cNvPr id="4" name="Slide Number Placeholder 3">
            <a:extLst>
              <a:ext uri="{FF2B5EF4-FFF2-40B4-BE49-F238E27FC236}">
                <a16:creationId xmlns:a16="http://schemas.microsoft.com/office/drawing/2014/main" xmlns="" id="{3C08B63E-130B-4A65-A949-57AD253E751A}"/>
              </a:ext>
            </a:extLst>
          </p:cNvPr>
          <p:cNvSpPr>
            <a:spLocks noGrp="1"/>
          </p:cNvSpPr>
          <p:nvPr>
            <p:ph type="sldNum" sz="quarter" idx="12"/>
          </p:nvPr>
        </p:nvSpPr>
        <p:spPr/>
        <p:txBody>
          <a:bodyPr/>
          <a:lstStyle/>
          <a:p>
            <a:fld id="{02383E7E-9DFE-4A1E-AEC2-D2E19E891C2C}" type="slidenum">
              <a:rPr lang="en-US" smtClean="0"/>
              <a:t>‹#›</a:t>
            </a:fld>
            <a:endParaRPr lang="en-US"/>
          </a:p>
        </p:txBody>
      </p:sp>
      <p:sp>
        <p:nvSpPr>
          <p:cNvPr id="6" name="Picture Placeholder 5">
            <a:extLst>
              <a:ext uri="{FF2B5EF4-FFF2-40B4-BE49-F238E27FC236}">
                <a16:creationId xmlns:a16="http://schemas.microsoft.com/office/drawing/2014/main" xmlns="" id="{14D8D99B-236D-46C1-B8CC-F73A90F10BB5}"/>
              </a:ext>
            </a:extLst>
          </p:cNvPr>
          <p:cNvSpPr>
            <a:spLocks noGrp="1"/>
          </p:cNvSpPr>
          <p:nvPr>
            <p:ph type="pic" sz="quarter" idx="13" hasCustomPrompt="1"/>
          </p:nvPr>
        </p:nvSpPr>
        <p:spPr>
          <a:xfrm>
            <a:off x="291632"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9" name="Picture Placeholder 5">
            <a:extLst>
              <a:ext uri="{FF2B5EF4-FFF2-40B4-BE49-F238E27FC236}">
                <a16:creationId xmlns:a16="http://schemas.microsoft.com/office/drawing/2014/main" xmlns="" id="{71B9D871-D158-4635-8CD4-C3E09150D08A}"/>
              </a:ext>
            </a:extLst>
          </p:cNvPr>
          <p:cNvSpPr>
            <a:spLocks noGrp="1"/>
          </p:cNvSpPr>
          <p:nvPr>
            <p:ph type="pic" sz="quarter" idx="14" hasCustomPrompt="1"/>
          </p:nvPr>
        </p:nvSpPr>
        <p:spPr>
          <a:xfrm>
            <a:off x="2681746"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0" name="Picture Placeholder 5">
            <a:extLst>
              <a:ext uri="{FF2B5EF4-FFF2-40B4-BE49-F238E27FC236}">
                <a16:creationId xmlns:a16="http://schemas.microsoft.com/office/drawing/2014/main" xmlns="" id="{5BD24C01-3F9A-4DF6-B721-6943F82B3154}"/>
              </a:ext>
            </a:extLst>
          </p:cNvPr>
          <p:cNvSpPr>
            <a:spLocks noGrp="1"/>
          </p:cNvSpPr>
          <p:nvPr>
            <p:ph type="pic" sz="quarter" idx="15" hasCustomPrompt="1"/>
          </p:nvPr>
        </p:nvSpPr>
        <p:spPr>
          <a:xfrm>
            <a:off x="4990380"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1" name="Picture Placeholder 5">
            <a:extLst>
              <a:ext uri="{FF2B5EF4-FFF2-40B4-BE49-F238E27FC236}">
                <a16:creationId xmlns:a16="http://schemas.microsoft.com/office/drawing/2014/main" xmlns="" id="{E7167516-F082-4E72-A2F4-4A00553C6A83}"/>
              </a:ext>
            </a:extLst>
          </p:cNvPr>
          <p:cNvSpPr>
            <a:spLocks noGrp="1"/>
          </p:cNvSpPr>
          <p:nvPr>
            <p:ph type="pic" sz="quarter" idx="16" hasCustomPrompt="1"/>
          </p:nvPr>
        </p:nvSpPr>
        <p:spPr>
          <a:xfrm>
            <a:off x="7643045"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2" name="Picture Placeholder 5">
            <a:extLst>
              <a:ext uri="{FF2B5EF4-FFF2-40B4-BE49-F238E27FC236}">
                <a16:creationId xmlns:a16="http://schemas.microsoft.com/office/drawing/2014/main" xmlns="" id="{B7F1A3A0-91F1-43E9-ADFD-96C76FBB40BD}"/>
              </a:ext>
            </a:extLst>
          </p:cNvPr>
          <p:cNvSpPr>
            <a:spLocks noGrp="1"/>
          </p:cNvSpPr>
          <p:nvPr>
            <p:ph type="pic" sz="quarter" idx="17" hasCustomPrompt="1"/>
          </p:nvPr>
        </p:nvSpPr>
        <p:spPr>
          <a:xfrm>
            <a:off x="10032749" y="703263"/>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
        <p:nvSpPr>
          <p:cNvPr id="13" name="Picture Placeholder 5">
            <a:extLst>
              <a:ext uri="{FF2B5EF4-FFF2-40B4-BE49-F238E27FC236}">
                <a16:creationId xmlns:a16="http://schemas.microsoft.com/office/drawing/2014/main" xmlns="" id="{73078B10-D96E-450F-BDAE-D96E911C2CA3}"/>
              </a:ext>
            </a:extLst>
          </p:cNvPr>
          <p:cNvSpPr>
            <a:spLocks noGrp="1"/>
          </p:cNvSpPr>
          <p:nvPr>
            <p:ph type="pic" sz="quarter" idx="18" hasCustomPrompt="1"/>
          </p:nvPr>
        </p:nvSpPr>
        <p:spPr>
          <a:xfrm>
            <a:off x="291632" y="2966629"/>
            <a:ext cx="1970710" cy="1973498"/>
          </a:xfrm>
          <a:prstGeom prst="roundRect">
            <a:avLst/>
          </a:prstGeom>
          <a:solidFill>
            <a:schemeClr val="accent1"/>
          </a:solidFill>
          <a:ln>
            <a:noFill/>
          </a:ln>
        </p:spPr>
        <p:txBody>
          <a:bodyPr anchor="ctr">
            <a:normAutofit/>
          </a:bodyPr>
          <a:lstStyle>
            <a:lvl1pPr marL="0" indent="0" algn="ctr">
              <a:buNone/>
              <a:defRPr sz="1400" b="1">
                <a:solidFill>
                  <a:schemeClr val="bg1"/>
                </a:solidFill>
              </a:defRPr>
            </a:lvl1pPr>
          </a:lstStyle>
          <a:p>
            <a:r>
              <a:rPr lang="en-US" dirty="0"/>
              <a:t>Add Your Pic Here</a:t>
            </a:r>
          </a:p>
        </p:txBody>
      </p:sp>
    </p:spTree>
    <p:extLst>
      <p:ext uri="{BB962C8B-B14F-4D97-AF65-F5344CB8AC3E}">
        <p14:creationId xmlns:p14="http://schemas.microsoft.com/office/powerpoint/2010/main" val="8321614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AF4C7C-B380-4067-BD97-E5D7EF784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D80E0AE-E5B9-4127-8E1F-93A7082B0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C1952295-F7AA-48AC-B92E-F10FD2DC0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82BC37D-F2B8-45B5-8893-C63E8646AF87}"/>
              </a:ext>
            </a:extLst>
          </p:cNvPr>
          <p:cNvSpPr>
            <a:spLocks noGrp="1"/>
          </p:cNvSpPr>
          <p:nvPr>
            <p:ph type="dt" sz="half" idx="10"/>
          </p:nvPr>
        </p:nvSpPr>
        <p:spPr/>
        <p:txBody>
          <a:bodyPr/>
          <a:lstStyle/>
          <a:p>
            <a:fld id="{36BB9FC8-CACD-40B6-B3D9-9BFFF23878EE}" type="datetime1">
              <a:rPr lang="en-US" smtClean="0"/>
              <a:t>8/9/2023</a:t>
            </a:fld>
            <a:endParaRPr lang="en-US"/>
          </a:p>
        </p:txBody>
      </p:sp>
      <p:sp>
        <p:nvSpPr>
          <p:cNvPr id="6" name="Footer Placeholder 5">
            <a:extLst>
              <a:ext uri="{FF2B5EF4-FFF2-40B4-BE49-F238E27FC236}">
                <a16:creationId xmlns:a16="http://schemas.microsoft.com/office/drawing/2014/main" xmlns="" id="{8F55578D-3A5B-4AF5-AE0C-15E1890D5356}"/>
              </a:ext>
            </a:extLst>
          </p:cNvPr>
          <p:cNvSpPr>
            <a:spLocks noGrp="1"/>
          </p:cNvSpPr>
          <p:nvPr>
            <p:ph type="ftr" sz="quarter" idx="11"/>
          </p:nvPr>
        </p:nvSpPr>
        <p:spPr/>
        <p:txBody>
          <a:bodyPr/>
          <a:lstStyle/>
          <a:p>
            <a:r>
              <a:rPr lang="en-US" smtClean="0"/>
              <a:t>Kaizen Group AI</a:t>
            </a:r>
            <a:endParaRPr lang="en-US"/>
          </a:p>
        </p:txBody>
      </p:sp>
      <p:sp>
        <p:nvSpPr>
          <p:cNvPr id="7" name="Slide Number Placeholder 6">
            <a:extLst>
              <a:ext uri="{FF2B5EF4-FFF2-40B4-BE49-F238E27FC236}">
                <a16:creationId xmlns:a16="http://schemas.microsoft.com/office/drawing/2014/main" xmlns="" id="{5CCC7AD4-C715-4A4D-B82C-8D513D495614}"/>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6670355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090AF68B-0660-4858-814B-940C4E66634B}"/>
              </a:ext>
            </a:extLst>
          </p:cNvPr>
          <p:cNvSpPr>
            <a:spLocks noGrp="1"/>
          </p:cNvSpPr>
          <p:nvPr>
            <p:ph type="pic" idx="1"/>
          </p:nvPr>
        </p:nvSpPr>
        <p:spPr>
          <a:xfrm>
            <a:off x="3192463" y="73025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xmlns="" id="{47B610E6-F570-4537-BAD5-9DDD739B570F}"/>
              </a:ext>
            </a:extLst>
          </p:cNvPr>
          <p:cNvSpPr>
            <a:spLocks noGrp="1"/>
          </p:cNvSpPr>
          <p:nvPr>
            <p:ph type="dt" sz="half" idx="10"/>
          </p:nvPr>
        </p:nvSpPr>
        <p:spPr/>
        <p:txBody>
          <a:bodyPr/>
          <a:lstStyle/>
          <a:p>
            <a:fld id="{9DC1A062-5872-4A70-8A48-129F79235CC6}" type="datetime1">
              <a:rPr lang="en-US" smtClean="0"/>
              <a:t>8/9/2023</a:t>
            </a:fld>
            <a:endParaRPr lang="en-US"/>
          </a:p>
        </p:txBody>
      </p:sp>
      <p:sp>
        <p:nvSpPr>
          <p:cNvPr id="6" name="Footer Placeholder 5">
            <a:extLst>
              <a:ext uri="{FF2B5EF4-FFF2-40B4-BE49-F238E27FC236}">
                <a16:creationId xmlns:a16="http://schemas.microsoft.com/office/drawing/2014/main" xmlns="" id="{4749A2FD-081E-4523-B2E6-F9A04630647B}"/>
              </a:ext>
            </a:extLst>
          </p:cNvPr>
          <p:cNvSpPr>
            <a:spLocks noGrp="1"/>
          </p:cNvSpPr>
          <p:nvPr>
            <p:ph type="ftr" sz="quarter" idx="11"/>
          </p:nvPr>
        </p:nvSpPr>
        <p:spPr/>
        <p:txBody>
          <a:bodyPr/>
          <a:lstStyle/>
          <a:p>
            <a:r>
              <a:rPr lang="en-US" smtClean="0"/>
              <a:t>Kaizen Group AI</a:t>
            </a:r>
            <a:endParaRPr lang="en-US"/>
          </a:p>
        </p:txBody>
      </p:sp>
      <p:sp>
        <p:nvSpPr>
          <p:cNvPr id="7" name="Slide Number Placeholder 6">
            <a:extLst>
              <a:ext uri="{FF2B5EF4-FFF2-40B4-BE49-F238E27FC236}">
                <a16:creationId xmlns:a16="http://schemas.microsoft.com/office/drawing/2014/main" xmlns="" id="{FE804314-AFBC-4922-BE73-F80D33AB14CD}"/>
              </a:ext>
            </a:extLst>
          </p:cNvPr>
          <p:cNvSpPr>
            <a:spLocks noGrp="1"/>
          </p:cNvSpPr>
          <p:nvPr>
            <p:ph type="sldNum" sz="quarter" idx="12"/>
          </p:nvPr>
        </p:nvSpPr>
        <p:spPr/>
        <p:txBody>
          <a:bodyPr/>
          <a:lstStyle/>
          <a:p>
            <a:fld id="{02383E7E-9DFE-4A1E-AEC2-D2E19E891C2C}" type="slidenum">
              <a:rPr lang="en-US" smtClean="0"/>
              <a:t>‹#›</a:t>
            </a:fld>
            <a:endParaRPr lang="en-US"/>
          </a:p>
        </p:txBody>
      </p:sp>
    </p:spTree>
    <p:extLst>
      <p:ext uri="{BB962C8B-B14F-4D97-AF65-F5344CB8AC3E}">
        <p14:creationId xmlns:p14="http://schemas.microsoft.com/office/powerpoint/2010/main" val="15518393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90579B4-3455-48EB-BC42-53EACC073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8DBE214-C24F-4958-8779-3412B4196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15BA94E-504A-40A5-A791-F646936AD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FF8B5-00FB-4ECA-9BFD-F87A82079ADE}" type="datetime1">
              <a:rPr lang="en-US" smtClean="0"/>
              <a:t>8/9/2023</a:t>
            </a:fld>
            <a:endParaRPr lang="en-US"/>
          </a:p>
        </p:txBody>
      </p:sp>
      <p:sp>
        <p:nvSpPr>
          <p:cNvPr id="5" name="Footer Placeholder 4">
            <a:extLst>
              <a:ext uri="{FF2B5EF4-FFF2-40B4-BE49-F238E27FC236}">
                <a16:creationId xmlns:a16="http://schemas.microsoft.com/office/drawing/2014/main" xmlns="" id="{C1F20237-BE98-4F01-A3D8-22364C89E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Kaizen Group AI</a:t>
            </a:r>
            <a:endParaRPr lang="en-US"/>
          </a:p>
        </p:txBody>
      </p:sp>
      <p:sp>
        <p:nvSpPr>
          <p:cNvPr id="6" name="Slide Number Placeholder 5">
            <a:extLst>
              <a:ext uri="{FF2B5EF4-FFF2-40B4-BE49-F238E27FC236}">
                <a16:creationId xmlns:a16="http://schemas.microsoft.com/office/drawing/2014/main" xmlns="" id="{FB19E9C7-15FC-4792-826E-056C89E48C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83E7E-9DFE-4A1E-AEC2-D2E19E891C2C}" type="slidenum">
              <a:rPr lang="en-US" smtClean="0"/>
              <a:t>‹#›</a:t>
            </a:fld>
            <a:endParaRPr lang="en-US"/>
          </a:p>
        </p:txBody>
      </p:sp>
    </p:spTree>
    <p:extLst>
      <p:ext uri="{BB962C8B-B14F-4D97-AF65-F5344CB8AC3E}">
        <p14:creationId xmlns:p14="http://schemas.microsoft.com/office/powerpoint/2010/main" val="102363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javatpoint.com/python-tutorial"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www.javatpoint.com/android-tutorial" TargetMode="External"/><Relationship Id="rId5" Type="http://schemas.openxmlformats.org/officeDocument/2006/relationships/hyperlink" Target="https://www.javatpoint.com/linux-tutorial" TargetMode="External"/><Relationship Id="rId4" Type="http://schemas.openxmlformats.org/officeDocument/2006/relationships/hyperlink" Target="https://www.javatpoint.com/window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xpython.or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hyperlink" Target="http://www.python.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askpython.com/python-modules/top-best-python-gui-libraries" TargetMode="External"/><Relationship Id="rId7" Type="http://schemas.openxmlformats.org/officeDocument/2006/relationships/hyperlink" Target="https://www.geeksforgeeks.org/introduction-to-kiv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pythonguis.com/pyside6-tutorial/" TargetMode="External"/><Relationship Id="rId5" Type="http://schemas.openxmlformats.org/officeDocument/2006/relationships/hyperlink" Target="https://data-flair.training/blogs/python-pyqt5-tutorial/" TargetMode="External"/><Relationship Id="rId4" Type="http://schemas.openxmlformats.org/officeDocument/2006/relationships/hyperlink" Target="https://realpython.com/python-gui-tkint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radio.app/doc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youtube.com/channel/UCdyjiMAZMqyChLxXrSPk7iQ." TargetMode="External"/><Relationship Id="rId4" Type="http://schemas.openxmlformats.org/officeDocument/2006/relationships/hyperlink" Target="https://github.com/gradio-app/gradio."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ter.im/gradio-app/community."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gradio.app/blo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32.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2.png"/><Relationship Id="rId7"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3.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skpython.com/tkinter"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askpython.com/python-modules/tkinter/tkinter-checkbox-and-checkbutton" TargetMode="External"/><Relationship Id="rId5" Type="http://schemas.openxmlformats.org/officeDocument/2006/relationships/hyperlink" Target="https://www.askpython.com/python-modules/tkinter/tkinter-buttons" TargetMode="External"/><Relationship Id="rId4" Type="http://schemas.openxmlformats.org/officeDocument/2006/relationships/hyperlink" Target="https://www.askpython.com/python-modules/tkinter/tkinter-frame-and-lab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6BF09116-5987-43DE-9F4D-C42314E70D2A}"/>
              </a:ext>
            </a:extLst>
          </p:cNvPr>
          <p:cNvSpPr/>
          <p:nvPr/>
        </p:nvSpPr>
        <p:spPr>
          <a:xfrm>
            <a:off x="8067675" y="-7144"/>
            <a:ext cx="4124325" cy="6867525"/>
          </a:xfrm>
          <a:custGeom>
            <a:avLst/>
            <a:gdLst>
              <a:gd name="connsiteX0" fmla="*/ 7144 w 4124325"/>
              <a:gd name="connsiteY0" fmla="*/ 7144 h 6867525"/>
              <a:gd name="connsiteX1" fmla="*/ 4122516 w 4124325"/>
              <a:gd name="connsiteY1" fmla="*/ 7144 h 6867525"/>
              <a:gd name="connsiteX2" fmla="*/ 4122516 w 4124325"/>
              <a:gd name="connsiteY2" fmla="*/ 6865144 h 6867525"/>
              <a:gd name="connsiteX3" fmla="*/ 7145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6" y="7144"/>
                </a:lnTo>
                <a:lnTo>
                  <a:pt x="4122516" y="6865144"/>
                </a:lnTo>
                <a:lnTo>
                  <a:pt x="7145" y="6865144"/>
                </a:lnTo>
                <a:close/>
              </a:path>
            </a:pathLst>
          </a:custGeom>
          <a:solidFill>
            <a:srgbClr val="0A193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7305371C-206B-4101-83A0-C87DE6EC5605}"/>
              </a:ext>
            </a:extLst>
          </p:cNvPr>
          <p:cNvSpPr/>
          <p:nvPr/>
        </p:nvSpPr>
        <p:spPr>
          <a:xfrm>
            <a:off x="1354741" y="5498878"/>
            <a:ext cx="4552950" cy="1362075"/>
          </a:xfrm>
          <a:custGeom>
            <a:avLst/>
            <a:gdLst>
              <a:gd name="connsiteX0" fmla="*/ 7144 w 4552950"/>
              <a:gd name="connsiteY0" fmla="*/ 1359122 h 1362075"/>
              <a:gd name="connsiteX1" fmla="*/ 7144 w 4552950"/>
              <a:gd name="connsiteY1" fmla="*/ 1359122 h 1362075"/>
              <a:gd name="connsiteX2" fmla="*/ 1359122 w 4552950"/>
              <a:gd name="connsiteY2" fmla="*/ 7144 h 1362075"/>
              <a:gd name="connsiteX3" fmla="*/ 3194685 w 4552950"/>
              <a:gd name="connsiteY3" fmla="*/ 7144 h 1362075"/>
              <a:gd name="connsiteX4" fmla="*/ 4546664 w 4552950"/>
              <a:gd name="connsiteY4" fmla="*/ 1359122 h 1362075"/>
              <a:gd name="connsiteX5" fmla="*/ 4546664 w 4552950"/>
              <a:gd name="connsiteY5" fmla="*/ 1359122 h 1362075"/>
              <a:gd name="connsiteX6" fmla="*/ 7144 w 4552950"/>
              <a:gd name="connsiteY6" fmla="*/ 1359122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7144" y="1359122"/>
                </a:moveTo>
                <a:lnTo>
                  <a:pt x="7144" y="1359122"/>
                </a:lnTo>
                <a:cubicBezTo>
                  <a:pt x="7144" y="612457"/>
                  <a:pt x="612457" y="7144"/>
                  <a:pt x="1359122" y="7144"/>
                </a:cubicBezTo>
                <a:lnTo>
                  <a:pt x="3194685" y="7144"/>
                </a:lnTo>
                <a:cubicBezTo>
                  <a:pt x="3941350" y="7144"/>
                  <a:pt x="4546664" y="612457"/>
                  <a:pt x="4546664" y="1359122"/>
                </a:cubicBezTo>
                <a:lnTo>
                  <a:pt x="4546664" y="1359122"/>
                </a:lnTo>
                <a:lnTo>
                  <a:pt x="7144" y="1359122"/>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FDA61323-BC68-435E-88F1-9F58A3DAE52A}"/>
              </a:ext>
            </a:extLst>
          </p:cNvPr>
          <p:cNvSpPr/>
          <p:nvPr/>
        </p:nvSpPr>
        <p:spPr>
          <a:xfrm>
            <a:off x="1354836" y="-7144"/>
            <a:ext cx="4552950" cy="1362075"/>
          </a:xfrm>
          <a:custGeom>
            <a:avLst/>
            <a:gdLst>
              <a:gd name="connsiteX0" fmla="*/ 4546664 w 4552950"/>
              <a:gd name="connsiteY0" fmla="*/ 7144 h 1362075"/>
              <a:gd name="connsiteX1" fmla="*/ 4546664 w 4552950"/>
              <a:gd name="connsiteY1" fmla="*/ 7144 h 1362075"/>
              <a:gd name="connsiteX2" fmla="*/ 3194685 w 4552950"/>
              <a:gd name="connsiteY2" fmla="*/ 1359122 h 1362075"/>
              <a:gd name="connsiteX3" fmla="*/ 1359122 w 4552950"/>
              <a:gd name="connsiteY3" fmla="*/ 1359122 h 1362075"/>
              <a:gd name="connsiteX4" fmla="*/ 7144 w 4552950"/>
              <a:gd name="connsiteY4" fmla="*/ 7144 h 1362075"/>
              <a:gd name="connsiteX5" fmla="*/ 7144 w 4552950"/>
              <a:gd name="connsiteY5" fmla="*/ 7144 h 1362075"/>
              <a:gd name="connsiteX6" fmla="*/ 4546664 w 4552950"/>
              <a:gd name="connsiteY6"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4546664" y="7144"/>
                </a:moveTo>
                <a:lnTo>
                  <a:pt x="4546664" y="7144"/>
                </a:lnTo>
                <a:cubicBezTo>
                  <a:pt x="4546664" y="753809"/>
                  <a:pt x="3941350" y="1359122"/>
                  <a:pt x="3194685" y="1359122"/>
                </a:cubicBezTo>
                <a:lnTo>
                  <a:pt x="1359122" y="1359122"/>
                </a:lnTo>
                <a:cubicBezTo>
                  <a:pt x="612457" y="1359122"/>
                  <a:pt x="7144" y="753809"/>
                  <a:pt x="7144" y="7144"/>
                </a:cubicBezTo>
                <a:lnTo>
                  <a:pt x="7144" y="7144"/>
                </a:lnTo>
                <a:lnTo>
                  <a:pt x="4546664" y="7144"/>
                </a:lnTo>
                <a:close/>
              </a:path>
            </a:pathLst>
          </a:custGeom>
          <a:solidFill>
            <a:srgbClr val="EFEFEF"/>
          </a:solidFill>
          <a:ln w="9525" cap="flat">
            <a:noFill/>
            <a:prstDash val="solid"/>
            <a:miter/>
          </a:ln>
        </p:spPr>
        <p:txBody>
          <a:bodyPr rtlCol="0" anchor="ctr"/>
          <a:lstStyle/>
          <a:p>
            <a:endParaRPr lang="en-US"/>
          </a:p>
        </p:txBody>
      </p:sp>
      <p:sp>
        <p:nvSpPr>
          <p:cNvPr id="16" name="Rectangle 15">
            <a:extLst>
              <a:ext uri="{FF2B5EF4-FFF2-40B4-BE49-F238E27FC236}">
                <a16:creationId xmlns:a16="http://schemas.microsoft.com/office/drawing/2014/main" xmlns="" id="{430865AC-6117-4062-9E0D-35AA2109A4BD}"/>
              </a:ext>
            </a:extLst>
          </p:cNvPr>
          <p:cNvSpPr/>
          <p:nvPr/>
        </p:nvSpPr>
        <p:spPr>
          <a:xfrm>
            <a:off x="9290598" y="3380044"/>
            <a:ext cx="2364573" cy="1477328"/>
          </a:xfrm>
          <a:prstGeom prst="rect">
            <a:avLst/>
          </a:prstGeom>
        </p:spPr>
        <p:txBody>
          <a:bodyPr wrap="square">
            <a:spAutoFit/>
          </a:bodyPr>
          <a:lstStyle/>
          <a:p>
            <a:pPr algn="ctr"/>
            <a:r>
              <a:rPr lang="en-US" b="1" dirty="0">
                <a:solidFill>
                  <a:schemeClr val="accent1"/>
                </a:solidFill>
              </a:rPr>
              <a:t>Enter Your Demo Text Here. Try To Keep It Short And Remove This Dummy Text</a:t>
            </a:r>
          </a:p>
        </p:txBody>
      </p:sp>
      <p:sp>
        <p:nvSpPr>
          <p:cNvPr id="18" name="Graphic 16">
            <a:extLst>
              <a:ext uri="{FF2B5EF4-FFF2-40B4-BE49-F238E27FC236}">
                <a16:creationId xmlns:a16="http://schemas.microsoft.com/office/drawing/2014/main" xmlns="" id="{A261940C-C176-4222-87B8-0CC41333B014}"/>
              </a:ext>
            </a:extLst>
          </p:cNvPr>
          <p:cNvSpPr/>
          <p:nvPr/>
        </p:nvSpPr>
        <p:spPr>
          <a:xfrm>
            <a:off x="11794331"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92" y="2217031"/>
            <a:ext cx="5031391" cy="1895387"/>
          </a:xfrm>
          <a:prstGeom prst="rect">
            <a:avLst/>
          </a:prstGeom>
        </p:spPr>
      </p:pic>
      <p:sp>
        <p:nvSpPr>
          <p:cNvPr id="19" name="Rectangle 18">
            <a:extLst>
              <a:ext uri="{FF2B5EF4-FFF2-40B4-BE49-F238E27FC236}">
                <a16:creationId xmlns="" xmlns:a16="http://schemas.microsoft.com/office/drawing/2014/main" id="{430865AC-6117-4062-9E0D-35AA2109A4BD}"/>
              </a:ext>
            </a:extLst>
          </p:cNvPr>
          <p:cNvSpPr/>
          <p:nvPr/>
        </p:nvSpPr>
        <p:spPr>
          <a:xfrm>
            <a:off x="8065294" y="4344716"/>
            <a:ext cx="3726656" cy="2308324"/>
          </a:xfrm>
          <a:prstGeom prst="rect">
            <a:avLst/>
          </a:prstGeom>
        </p:spPr>
        <p:txBody>
          <a:bodyPr wrap="square">
            <a:spAutoFit/>
          </a:bodyPr>
          <a:lstStyle/>
          <a:p>
            <a:pPr algn="just"/>
            <a:r>
              <a:rPr lang="en-US" sz="3600" b="1" dirty="0">
                <a:solidFill>
                  <a:srgbClr val="E47F10"/>
                </a:solidFill>
              </a:rPr>
              <a:t>Build &amp; Share Delightful Machine Learning Apps</a:t>
            </a:r>
          </a:p>
        </p:txBody>
      </p:sp>
      <p:sp>
        <p:nvSpPr>
          <p:cNvPr id="20" name="Freeform: Shape 11">
            <a:extLst>
              <a:ext uri="{FF2B5EF4-FFF2-40B4-BE49-F238E27FC236}">
                <a16:creationId xmlns="" xmlns:a16="http://schemas.microsoft.com/office/drawing/2014/main" id="{C61132DE-F0DA-49AA-ABD4-100EFFD8E850}"/>
              </a:ext>
            </a:extLst>
          </p:cNvPr>
          <p:cNvSpPr/>
          <p:nvPr/>
        </p:nvSpPr>
        <p:spPr>
          <a:xfrm>
            <a:off x="3521587" y="6572869"/>
            <a:ext cx="247650" cy="247650"/>
          </a:xfrm>
          <a:custGeom>
            <a:avLst/>
            <a:gdLst>
              <a:gd name="connsiteX0" fmla="*/ 245650 w 247650"/>
              <a:gd name="connsiteY0" fmla="*/ 126397 h 247650"/>
              <a:gd name="connsiteX1" fmla="*/ 126397 w 247650"/>
              <a:gd name="connsiteY1" fmla="*/ 245650 h 247650"/>
              <a:gd name="connsiteX2" fmla="*/ 7144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9" y="245650"/>
                  <a:pt x="126397" y="245650"/>
                </a:cubicBezTo>
                <a:cubicBezTo>
                  <a:pt x="60535" y="245650"/>
                  <a:pt x="7144" y="192258"/>
                  <a:pt x="7144" y="126397"/>
                </a:cubicBezTo>
                <a:cubicBezTo>
                  <a:pt x="7144" y="60535"/>
                  <a:pt x="60535" y="7144"/>
                  <a:pt x="126397" y="7144"/>
                </a:cubicBezTo>
                <a:cubicBezTo>
                  <a:pt x="192259" y="7144"/>
                  <a:pt x="245650" y="60535"/>
                  <a:pt x="245650" y="126397"/>
                </a:cubicBezTo>
                <a:close/>
              </a:path>
            </a:pathLst>
          </a:custGeom>
          <a:solidFill>
            <a:srgbClr val="E47F10"/>
          </a:solidFill>
          <a:ln w="9525" cap="flat">
            <a:noFill/>
            <a:prstDash val="solid"/>
            <a:miter/>
          </a:ln>
        </p:spPr>
        <p:txBody>
          <a:bodyPr rtlCol="0" anchor="ctr"/>
          <a:lstStyle/>
          <a:p>
            <a:endParaRPr lang="en-US">
              <a:solidFill>
                <a:srgbClr val="FF66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500" y="164350"/>
            <a:ext cx="3284243" cy="3076574"/>
          </a:xfrm>
          <a:prstGeom prst="rect">
            <a:avLst/>
          </a:prstGeom>
        </p:spPr>
      </p:pic>
    </p:spTree>
    <p:extLst>
      <p:ext uri="{BB962C8B-B14F-4D97-AF65-F5344CB8AC3E}">
        <p14:creationId xmlns:p14="http://schemas.microsoft.com/office/powerpoint/2010/main" val="4091777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1+#ppt_w/2"/>
                                          </p:val>
                                        </p:tav>
                                        <p:tav tm="100000">
                                          <p:val>
                                            <p:strVal val="#ppt_x"/>
                                          </p:val>
                                        </p:tav>
                                      </p:tavLst>
                                    </p:anim>
                                    <p:anim calcmode="lin" valueType="num">
                                      <p:cBhvr additive="base">
                                        <p:cTn id="20" dur="1000" fill="hold"/>
                                        <p:tgtEl>
                                          <p:spTgt spid="18"/>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35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750"/>
                                        <p:tgtEl>
                                          <p:spTgt spid="16">
                                            <p:txEl>
                                              <p:pRg st="0" end="0"/>
                                            </p:txEl>
                                          </p:spTgt>
                                        </p:tgtEl>
                                      </p:cBhvr>
                                    </p:animEffect>
                                  </p:childTnLst>
                                </p:cTn>
                              </p:par>
                            </p:childTnLst>
                          </p:cTn>
                        </p:par>
                        <p:par>
                          <p:cTn id="24" fill="hold">
                            <p:stCondLst>
                              <p:cond delay="11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600"/>
                            </p:stCondLst>
                            <p:childTnLst>
                              <p:par>
                                <p:cTn id="30" presetID="2" presetClass="entr" presetSubtype="4"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build="allAtOnce"/>
      <p:bldP spid="18" grpId="0" animBg="1"/>
      <p:bldP spid="19" grpId="0"/>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87" name="Google Shape;287;p21"/>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88" name="Google Shape;288;p21"/>
          <p:cNvSpPr/>
          <p:nvPr/>
        </p:nvSpPr>
        <p:spPr>
          <a:xfrm>
            <a:off x="527364" y="653563"/>
            <a:ext cx="10578215" cy="18466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rgbClr val="385623"/>
                </a:solidFill>
                <a:latin typeface="Times New Roman"/>
                <a:ea typeface="Times New Roman"/>
                <a:cs typeface="Times New Roman"/>
                <a:sym typeface="Times New Roman"/>
              </a:rPr>
              <a:t>What is </a:t>
            </a:r>
            <a:r>
              <a:rPr lang="en-US" sz="3200" b="1" dirty="0" err="1">
                <a:solidFill>
                  <a:srgbClr val="385623"/>
                </a:solidFill>
                <a:latin typeface="Times New Roman"/>
                <a:ea typeface="Times New Roman"/>
                <a:cs typeface="Times New Roman"/>
                <a:sym typeface="Times New Roman"/>
              </a:rPr>
              <a:t>Kivy</a:t>
            </a:r>
            <a:r>
              <a:rPr lang="en-US" sz="3200" b="1" dirty="0">
                <a:solidFill>
                  <a:srgbClr val="385623"/>
                </a:solidFill>
                <a:latin typeface="Times New Roman"/>
                <a:ea typeface="Times New Roman"/>
                <a:cs typeface="Times New Roman"/>
                <a:sym typeface="Times New Roman"/>
              </a:rPr>
              <a:t>  used for </a:t>
            </a:r>
            <a:r>
              <a:rPr lang="en-US" sz="3200" b="1" dirty="0" smtClean="0">
                <a:solidFill>
                  <a:srgbClr val="385623"/>
                </a:solidFill>
                <a:latin typeface="Times New Roman"/>
                <a:ea typeface="Times New Roman"/>
                <a:cs typeface="Times New Roman"/>
                <a:sym typeface="Times New Roman"/>
              </a:rPr>
              <a:t>?</a:t>
            </a:r>
            <a:endParaRPr sz="2400" b="1" dirty="0">
              <a:solidFill>
                <a:schemeClr val="accent2"/>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400" b="1" dirty="0" err="1">
                <a:solidFill>
                  <a:srgbClr val="00B050"/>
                </a:solidFill>
                <a:latin typeface="Times New Roman"/>
                <a:ea typeface="Times New Roman"/>
                <a:cs typeface="Times New Roman"/>
                <a:sym typeface="Times New Roman"/>
              </a:rPr>
              <a:t>Kivy</a:t>
            </a:r>
            <a:r>
              <a:rPr lang="en-US" sz="2400" dirty="0">
                <a:solidFill>
                  <a:schemeClr val="dk1"/>
                </a:solidFill>
                <a:latin typeface="Times New Roman"/>
                <a:ea typeface="Times New Roman"/>
                <a:cs typeface="Times New Roman"/>
                <a:sym typeface="Times New Roman"/>
              </a:rPr>
              <a:t> is an open source, </a:t>
            </a:r>
            <a:r>
              <a:rPr lang="en-US" sz="2400" b="1" dirty="0">
                <a:solidFill>
                  <a:schemeClr val="dk1"/>
                </a:solidFill>
                <a:latin typeface="Times New Roman"/>
                <a:ea typeface="Times New Roman"/>
                <a:cs typeface="Times New Roman"/>
                <a:sym typeface="Times New Roman"/>
              </a:rPr>
              <a:t>multi-platform application development framework</a:t>
            </a:r>
            <a:r>
              <a:rPr lang="en-US" sz="2400" dirty="0">
                <a:solidFill>
                  <a:schemeClr val="dk1"/>
                </a:solidFill>
                <a:latin typeface="Times New Roman"/>
                <a:ea typeface="Times New Roman"/>
                <a:cs typeface="Times New Roman"/>
                <a:sym typeface="Times New Roman"/>
              </a:rPr>
              <a:t> for </a:t>
            </a:r>
            <a:r>
              <a:rPr lang="en-US" sz="2400" u="sng" dirty="0">
                <a:solidFill>
                  <a:schemeClr val="hlink"/>
                </a:solidFill>
                <a:latin typeface="Times New Roman"/>
                <a:ea typeface="Times New Roman"/>
                <a:cs typeface="Times New Roman"/>
                <a:sym typeface="Times New Roman"/>
                <a:hlinkClick r:id="rId3"/>
              </a:rPr>
              <a:t>Python</a:t>
            </a:r>
            <a:r>
              <a:rPr lang="en-US" sz="2400" dirty="0">
                <a:solidFill>
                  <a:schemeClr val="dk1"/>
                </a:solidFill>
                <a:latin typeface="Times New Roman"/>
                <a:ea typeface="Times New Roman"/>
                <a:cs typeface="Times New Roman"/>
                <a:sym typeface="Times New Roman"/>
              </a:rPr>
              <a:t>. It allows us to develop multi-platform applications on various platforms such as </a:t>
            </a:r>
            <a:r>
              <a:rPr lang="en-US" sz="2400" b="1" u="sng" dirty="0">
                <a:solidFill>
                  <a:schemeClr val="hlink"/>
                </a:solidFill>
                <a:latin typeface="Times New Roman"/>
                <a:ea typeface="Times New Roman"/>
                <a:cs typeface="Times New Roman"/>
                <a:sym typeface="Times New Roman"/>
                <a:hlinkClick r:id="rId4"/>
              </a:rPr>
              <a:t>Windows</a:t>
            </a:r>
            <a:r>
              <a:rPr lang="en-US" sz="2400" b="1" dirty="0">
                <a:solidFill>
                  <a:schemeClr val="dk1"/>
                </a:solidFill>
                <a:latin typeface="Times New Roman"/>
                <a:ea typeface="Times New Roman"/>
                <a:cs typeface="Times New Roman"/>
                <a:sym typeface="Times New Roman"/>
              </a:rPr>
              <a:t>, </a:t>
            </a:r>
            <a:r>
              <a:rPr lang="en-US" sz="2400" b="1" u="sng" dirty="0">
                <a:solidFill>
                  <a:schemeClr val="hlink"/>
                </a:solidFill>
                <a:latin typeface="Times New Roman"/>
                <a:ea typeface="Times New Roman"/>
                <a:cs typeface="Times New Roman"/>
                <a:sym typeface="Times New Roman"/>
                <a:hlinkClick r:id="rId5"/>
              </a:rPr>
              <a:t>Linux</a:t>
            </a:r>
            <a:r>
              <a:rPr lang="en-US" sz="2400" b="1" dirty="0">
                <a:solidFill>
                  <a:schemeClr val="dk1"/>
                </a:solidFill>
                <a:latin typeface="Times New Roman"/>
                <a:ea typeface="Times New Roman"/>
                <a:cs typeface="Times New Roman"/>
                <a:sym typeface="Times New Roman"/>
              </a:rPr>
              <a:t>, </a:t>
            </a:r>
            <a:r>
              <a:rPr lang="en-US" sz="2400" b="1" u="sng" dirty="0">
                <a:solidFill>
                  <a:schemeClr val="hlink"/>
                </a:solidFill>
                <a:latin typeface="Times New Roman"/>
                <a:ea typeface="Times New Roman"/>
                <a:cs typeface="Times New Roman"/>
                <a:sym typeface="Times New Roman"/>
                <a:hlinkClick r:id="rId6"/>
              </a:rPr>
              <a:t>Android</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macOS</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iOS</a:t>
            </a:r>
            <a:r>
              <a:rPr lang="en-US" sz="2400" b="1" dirty="0">
                <a:solidFill>
                  <a:schemeClr val="dk1"/>
                </a:solidFill>
                <a:latin typeface="Times New Roman"/>
                <a:ea typeface="Times New Roman"/>
                <a:cs typeface="Times New Roman"/>
                <a:sym typeface="Times New Roman"/>
              </a:rPr>
              <a:t>, and Raspberry Pi</a:t>
            </a:r>
            <a:r>
              <a:rPr lang="en-US" sz="2400" dirty="0">
                <a:solidFill>
                  <a:schemeClr val="dk1"/>
                </a:solidFill>
                <a:latin typeface="Times New Roman"/>
                <a:ea typeface="Times New Roman"/>
                <a:cs typeface="Times New Roman"/>
                <a:sym typeface="Times New Roman"/>
              </a:rPr>
              <a:t>.</a:t>
            </a:r>
            <a:endParaRPr sz="2800" dirty="0">
              <a:solidFill>
                <a:schemeClr val="dk1"/>
              </a:solidFill>
              <a:latin typeface="Times New Roman"/>
              <a:ea typeface="Times New Roman"/>
              <a:cs typeface="Times New Roman"/>
              <a:sym typeface="Times New Roman"/>
            </a:endParaRPr>
          </a:p>
        </p:txBody>
      </p:sp>
      <p:sp>
        <p:nvSpPr>
          <p:cNvPr id="289" name="Google Shape;289;p21"/>
          <p:cNvSpPr/>
          <p:nvPr/>
        </p:nvSpPr>
        <p:spPr>
          <a:xfrm>
            <a:off x="568507" y="2809433"/>
            <a:ext cx="3592551" cy="3358659"/>
          </a:xfrm>
          <a:prstGeom prst="rect">
            <a:avLst/>
          </a:prstGeom>
          <a:solidFill>
            <a:srgbClr val="262626"/>
          </a:solidFill>
          <a:ln w="9525"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import kivy</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kivy.require('1.10.0')</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from kivy.app import App</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from kivy.uix.button Label</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import</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class HelloKivy(App):</a:t>
            </a:r>
            <a:endParaRPr/>
          </a:p>
          <a:p>
            <a:pPr marL="0" marR="0" lvl="0" indent="0" algn="l" rtl="0">
              <a:spcBef>
                <a:spcPts val="0"/>
              </a:spcBef>
              <a:spcAft>
                <a:spcPts val="0"/>
              </a:spcAft>
              <a:buNone/>
            </a:pPr>
            <a:endParaRPr sz="12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def build(self):</a:t>
            </a:r>
            <a:endParaRPr/>
          </a:p>
          <a:p>
            <a:pPr marL="0" marR="0" lvl="0" indent="0" algn="l" rtl="0">
              <a:spcBef>
                <a:spcPts val="0"/>
              </a:spcBef>
              <a:spcAft>
                <a:spcPts val="0"/>
              </a:spcAft>
              <a:buNone/>
            </a:pPr>
            <a:endParaRPr sz="12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return Label(text ="Hello Geeks")</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helloKivy = HelloKivy()</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helloKivy.run()</a:t>
            </a:r>
            <a:endParaRPr/>
          </a:p>
        </p:txBody>
      </p:sp>
      <p:sp>
        <p:nvSpPr>
          <p:cNvPr id="290" name="Google Shape;290;p21"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pic>
        <p:nvPicPr>
          <p:cNvPr id="291" name="Google Shape;291;p21"/>
          <p:cNvPicPr preferRelativeResize="0"/>
          <p:nvPr/>
        </p:nvPicPr>
        <p:blipFill rotWithShape="1">
          <a:blip r:embed="rId7">
            <a:alphaModFix/>
          </a:blip>
          <a:srcRect l="50000" r="3693" b="16475"/>
          <a:stretch/>
        </p:blipFill>
        <p:spPr>
          <a:xfrm>
            <a:off x="5890148" y="2809433"/>
            <a:ext cx="3592551" cy="3358659"/>
          </a:xfrm>
          <a:prstGeom prst="rect">
            <a:avLst/>
          </a:prstGeom>
          <a:noFill/>
          <a:ln>
            <a:noFill/>
          </a:ln>
          <a:effectLst>
            <a:outerShdw blurRad="292100" dist="139700" dir="2700000" algn="tl" rotWithShape="0">
              <a:srgbClr val="333333">
                <a:alpha val="64705"/>
              </a:srgbClr>
            </a:outerShdw>
          </a:effectLst>
        </p:spPr>
      </p:pic>
      <p:sp>
        <p:nvSpPr>
          <p:cNvPr id="292" name="Google Shape;292;p21"/>
          <p:cNvSpPr/>
          <p:nvPr/>
        </p:nvSpPr>
        <p:spPr>
          <a:xfrm>
            <a:off x="568507" y="201053"/>
            <a:ext cx="103149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err="1">
                <a:solidFill>
                  <a:srgbClr val="6D99EF"/>
                </a:solidFill>
                <a:latin typeface="Times New Roman"/>
                <a:ea typeface="Times New Roman"/>
                <a:cs typeface="Times New Roman"/>
                <a:sym typeface="Times New Roman"/>
              </a:rPr>
              <a:t>Kivy</a:t>
            </a:r>
            <a:endParaRPr sz="1800" dirty="0">
              <a:solidFill>
                <a:srgbClr val="6D99EF"/>
              </a:solidFill>
              <a:latin typeface="Quicksand"/>
              <a:ea typeface="Quicksand"/>
              <a:cs typeface="Quicksand"/>
              <a:sym typeface="Quicksand"/>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54130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 calcmode="lin" valueType="num">
                                      <p:cBhvr additive="base">
                                        <p:cTn id="7" dur="500"/>
                                        <p:tgtEl>
                                          <p:spTgt spid="286"/>
                                        </p:tgtEl>
                                        <p:attrNameLst>
                                          <p:attrName>ppt_w</p:attrName>
                                        </p:attrNameLst>
                                      </p:cBhvr>
                                      <p:tavLst>
                                        <p:tav tm="0">
                                          <p:val>
                                            <p:strVal val="0"/>
                                          </p:val>
                                        </p:tav>
                                        <p:tav tm="100000">
                                          <p:val>
                                            <p:strVal val="#ppt_w"/>
                                          </p:val>
                                        </p:tav>
                                      </p:tavLst>
                                    </p:anim>
                                    <p:anim calcmode="lin" valueType="num">
                                      <p:cBhvr additive="base">
                                        <p:cTn id="8" dur="500"/>
                                        <p:tgtEl>
                                          <p:spTgt spid="28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7"/>
                                        </p:tgtEl>
                                        <p:attrNameLst>
                                          <p:attrName>style.visibility</p:attrName>
                                        </p:attrNameLst>
                                      </p:cBhvr>
                                      <p:to>
                                        <p:strVal val="visible"/>
                                      </p:to>
                                    </p:set>
                                    <p:anim calcmode="lin" valueType="num">
                                      <p:cBhvr additive="base">
                                        <p:cTn id="11" dur="500"/>
                                        <p:tgtEl>
                                          <p:spTgt spid="287"/>
                                        </p:tgtEl>
                                        <p:attrNameLst>
                                          <p:attrName>ppt_w</p:attrName>
                                        </p:attrNameLst>
                                      </p:cBhvr>
                                      <p:tavLst>
                                        <p:tav tm="0">
                                          <p:val>
                                            <p:strVal val="0"/>
                                          </p:val>
                                        </p:tav>
                                        <p:tav tm="100000">
                                          <p:val>
                                            <p:strVal val="#ppt_w"/>
                                          </p:val>
                                        </p:tav>
                                      </p:tavLst>
                                    </p:anim>
                                    <p:anim calcmode="lin" valueType="num">
                                      <p:cBhvr additive="base">
                                        <p:cTn id="12" dur="500"/>
                                        <p:tgtEl>
                                          <p:spTgt spid="287"/>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88">
                                            <p:txEl>
                                              <p:pRg st="0" end="0"/>
                                            </p:txEl>
                                          </p:spTgt>
                                        </p:tgtEl>
                                        <p:attrNameLst>
                                          <p:attrName>style.visibility</p:attrName>
                                        </p:attrNameLst>
                                      </p:cBhvr>
                                      <p:to>
                                        <p:strVal val="visible"/>
                                      </p:to>
                                    </p:set>
                                    <p:animEffect transition="in" filter="fade">
                                      <p:cBhvr>
                                        <p:cTn id="15" dur="2000"/>
                                        <p:tgtEl>
                                          <p:spTgt spid="28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88">
                                            <p:txEl>
                                              <p:pRg st="1" end="1"/>
                                            </p:txEl>
                                          </p:spTgt>
                                        </p:tgtEl>
                                        <p:attrNameLst>
                                          <p:attrName>style.visibility</p:attrName>
                                        </p:attrNameLst>
                                      </p:cBhvr>
                                      <p:to>
                                        <p:strVal val="visible"/>
                                      </p:to>
                                    </p:set>
                                    <p:animEffect transition="in" filter="fade">
                                      <p:cBhvr>
                                        <p:cTn id="18" dur="2000"/>
                                        <p:tgtEl>
                                          <p:spTgt spid="28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9"/>
                                        </p:tgtEl>
                                        <p:attrNameLst>
                                          <p:attrName>style.visibility</p:attrName>
                                        </p:attrNameLst>
                                      </p:cBhvr>
                                      <p:to>
                                        <p:strVal val="visible"/>
                                      </p:to>
                                    </p:set>
                                    <p:animEffect transition="in" filter="fade">
                                      <p:cBhvr>
                                        <p:cTn id="23" dur="500"/>
                                        <p:tgtEl>
                                          <p:spTgt spid="289"/>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291"/>
                                        </p:tgtEl>
                                        <p:attrNameLst>
                                          <p:attrName>style.visibility</p:attrName>
                                        </p:attrNameLst>
                                      </p:cBhvr>
                                      <p:to>
                                        <p:strVal val="visible"/>
                                      </p:to>
                                    </p:set>
                                    <p:anim calcmode="lin" valueType="num">
                                      <p:cBhvr additive="base">
                                        <p:cTn id="28" dur="500"/>
                                        <p:tgtEl>
                                          <p:spTgt spid="291"/>
                                        </p:tgtEl>
                                        <p:attrNameLst>
                                          <p:attrName>ppt_w</p:attrName>
                                        </p:attrNameLst>
                                      </p:cBhvr>
                                      <p:tavLst>
                                        <p:tav tm="0">
                                          <p:val>
                                            <p:strVal val="0"/>
                                          </p:val>
                                        </p:tav>
                                        <p:tav tm="100000">
                                          <p:val>
                                            <p:strVal val="#ppt_w"/>
                                          </p:val>
                                        </p:tav>
                                      </p:tavLst>
                                    </p:anim>
                                    <p:anim calcmode="lin" valueType="num">
                                      <p:cBhvr additive="base">
                                        <p:cTn id="29" dur="500"/>
                                        <p:tgtEl>
                                          <p:spTgt spid="29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98" name="Google Shape;298;p22"/>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99" name="Google Shape;299;p22"/>
          <p:cNvSpPr/>
          <p:nvPr/>
        </p:nvSpPr>
        <p:spPr>
          <a:xfrm>
            <a:off x="613072" y="865441"/>
            <a:ext cx="10336579" cy="16466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b="1" dirty="0">
                <a:solidFill>
                  <a:schemeClr val="dk1"/>
                </a:solidFill>
                <a:latin typeface="Times New Roman"/>
                <a:ea typeface="Times New Roman"/>
                <a:cs typeface="Times New Roman"/>
                <a:sym typeface="Times New Roman"/>
              </a:rPr>
              <a:t>What is </a:t>
            </a:r>
            <a:r>
              <a:rPr lang="en-US" sz="2800" b="1" u="sng" dirty="0" err="1">
                <a:solidFill>
                  <a:schemeClr val="hlink"/>
                </a:solidFill>
                <a:latin typeface="Times New Roman"/>
                <a:ea typeface="Times New Roman"/>
                <a:cs typeface="Times New Roman"/>
                <a:sym typeface="Times New Roman"/>
                <a:hlinkClick r:id="rId3"/>
              </a:rPr>
              <a:t>wxPython</a:t>
            </a:r>
            <a:r>
              <a:rPr lang="en-US" sz="2800" b="1" dirty="0">
                <a:solidFill>
                  <a:schemeClr val="dk1"/>
                </a:solidFill>
                <a:latin typeface="Times New Roman"/>
                <a:ea typeface="Times New Roman"/>
                <a:cs typeface="Times New Roman"/>
                <a:sym typeface="Times New Roman"/>
              </a:rPr>
              <a:t> used for?</a:t>
            </a:r>
            <a:endParaRPr sz="3200" b="1"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US" sz="2400" u="sng" dirty="0" err="1">
                <a:solidFill>
                  <a:schemeClr val="hlink"/>
                </a:solidFill>
                <a:latin typeface="Times New Roman"/>
                <a:ea typeface="Times New Roman"/>
                <a:cs typeface="Times New Roman"/>
                <a:sym typeface="Times New Roman"/>
                <a:hlinkClick r:id="rId3"/>
              </a:rPr>
              <a:t>wxPython</a:t>
            </a:r>
            <a:r>
              <a:rPr lang="en-US" sz="2400" dirty="0">
                <a:solidFill>
                  <a:srgbClr val="00B050"/>
                </a:solidFill>
                <a:latin typeface="Times New Roman"/>
                <a:ea typeface="Times New Roman"/>
                <a:cs typeface="Times New Roman"/>
                <a:sym typeface="Times New Roman"/>
              </a:rPr>
              <a:t> </a:t>
            </a:r>
            <a:r>
              <a:rPr lang="en-US" sz="2400" dirty="0">
                <a:solidFill>
                  <a:schemeClr val="dk1"/>
                </a:solidFill>
                <a:latin typeface="Times New Roman"/>
                <a:ea typeface="Times New Roman"/>
                <a:cs typeface="Times New Roman"/>
                <a:sym typeface="Times New Roman"/>
              </a:rPr>
              <a:t>is a cross-platform </a:t>
            </a:r>
            <a:r>
              <a:rPr lang="en-US" sz="2400" b="1" dirty="0">
                <a:solidFill>
                  <a:schemeClr val="dk1"/>
                </a:solidFill>
                <a:latin typeface="Times New Roman"/>
                <a:ea typeface="Times New Roman"/>
                <a:cs typeface="Times New Roman"/>
                <a:sym typeface="Times New Roman"/>
              </a:rPr>
              <a:t>GUI toolkit</a:t>
            </a:r>
            <a:r>
              <a:rPr lang="en-US" sz="2400" dirty="0">
                <a:solidFill>
                  <a:schemeClr val="dk1"/>
                </a:solidFill>
                <a:latin typeface="Times New Roman"/>
                <a:ea typeface="Times New Roman"/>
                <a:cs typeface="Times New Roman"/>
                <a:sym typeface="Times New Roman"/>
              </a:rPr>
              <a:t> for the </a:t>
            </a:r>
            <a:r>
              <a:rPr lang="en-US" sz="2400" u="sng" dirty="0">
                <a:solidFill>
                  <a:schemeClr val="hlink"/>
                </a:solidFill>
                <a:latin typeface="Times New Roman"/>
                <a:ea typeface="Times New Roman"/>
                <a:cs typeface="Times New Roman"/>
                <a:sym typeface="Times New Roman"/>
                <a:hlinkClick r:id="rId4"/>
              </a:rPr>
              <a:t>Python</a:t>
            </a:r>
            <a:r>
              <a:rPr lang="en-US" sz="2400" dirty="0">
                <a:solidFill>
                  <a:schemeClr val="dk1"/>
                </a:solidFill>
                <a:latin typeface="Times New Roman"/>
                <a:ea typeface="Times New Roman"/>
                <a:cs typeface="Times New Roman"/>
                <a:sym typeface="Times New Roman"/>
              </a:rPr>
              <a:t> programming language. It allows Python programmers to create programs with a robust, highly functional graphical user interface, simply and easily.</a:t>
            </a:r>
            <a:endParaRPr sz="2800" dirty="0">
              <a:solidFill>
                <a:schemeClr val="dk1"/>
              </a:solidFill>
              <a:latin typeface="Times New Roman"/>
              <a:ea typeface="Times New Roman"/>
              <a:cs typeface="Times New Roman"/>
              <a:sym typeface="Times New Roman"/>
            </a:endParaRPr>
          </a:p>
        </p:txBody>
      </p:sp>
      <p:sp>
        <p:nvSpPr>
          <p:cNvPr id="300" name="Google Shape;300;p22"/>
          <p:cNvSpPr/>
          <p:nvPr/>
        </p:nvSpPr>
        <p:spPr>
          <a:xfrm>
            <a:off x="613072" y="3222922"/>
            <a:ext cx="4099301" cy="2462213"/>
          </a:xfrm>
          <a:prstGeom prst="rect">
            <a:avLst/>
          </a:prstGeom>
          <a:solidFill>
            <a:srgbClr val="262626"/>
          </a:solidFill>
          <a:ln w="9525"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import wx</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app = wx.App()</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frm = wx.Frame(None, title="Hello World")</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frm.Show()</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app.MainLoop() torial/</a:t>
            </a:r>
            <a:endParaRPr/>
          </a:p>
        </p:txBody>
      </p:sp>
      <p:sp>
        <p:nvSpPr>
          <p:cNvPr id="301" name="Google Shape;301;p22"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pic>
        <p:nvPicPr>
          <p:cNvPr id="302" name="Google Shape;302;p22"/>
          <p:cNvPicPr preferRelativeResize="0"/>
          <p:nvPr/>
        </p:nvPicPr>
        <p:blipFill rotWithShape="1">
          <a:blip r:embed="rId5">
            <a:alphaModFix/>
          </a:blip>
          <a:srcRect/>
          <a:stretch/>
        </p:blipFill>
        <p:spPr>
          <a:xfrm>
            <a:off x="6333913" y="3734167"/>
            <a:ext cx="3810000" cy="2381250"/>
          </a:xfrm>
          <a:prstGeom prst="rect">
            <a:avLst/>
          </a:prstGeom>
          <a:noFill/>
          <a:ln>
            <a:noFill/>
          </a:ln>
        </p:spPr>
      </p:pic>
      <p:sp>
        <p:nvSpPr>
          <p:cNvPr id="303" name="Google Shape;303;p22"/>
          <p:cNvSpPr/>
          <p:nvPr/>
        </p:nvSpPr>
        <p:spPr>
          <a:xfrm>
            <a:off x="613072" y="263313"/>
            <a:ext cx="1282723"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u="sng">
                <a:solidFill>
                  <a:schemeClr val="hlink"/>
                </a:solidFill>
                <a:latin typeface="Times New Roman"/>
                <a:ea typeface="Times New Roman"/>
                <a:cs typeface="Times New Roman"/>
                <a:sym typeface="Times New Roman"/>
                <a:hlinkClick r:id="rId3"/>
              </a:rPr>
              <a:t>wxPython</a:t>
            </a:r>
            <a:endParaRPr sz="2000">
              <a:solidFill>
                <a:schemeClr val="dk1"/>
              </a:solidFill>
              <a:latin typeface="Quicksand"/>
              <a:ea typeface="Quicksand"/>
              <a:cs typeface="Quicksand"/>
              <a:sym typeface="Quicksand"/>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6648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ppt_w</p:attrName>
                                        </p:attrNameLst>
                                      </p:cBhvr>
                                      <p:tavLst>
                                        <p:tav tm="0">
                                          <p:val>
                                            <p:strVal val="0"/>
                                          </p:val>
                                        </p:tav>
                                        <p:tav tm="100000">
                                          <p:val>
                                            <p:strVal val="#ppt_w"/>
                                          </p:val>
                                        </p:tav>
                                      </p:tavLst>
                                    </p:anim>
                                    <p:anim calcmode="lin" valueType="num">
                                      <p:cBhvr additive="base">
                                        <p:cTn id="8" dur="500"/>
                                        <p:tgtEl>
                                          <p:spTgt spid="29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98"/>
                                        </p:tgtEl>
                                        <p:attrNameLst>
                                          <p:attrName>style.visibility</p:attrName>
                                        </p:attrNameLst>
                                      </p:cBhvr>
                                      <p:to>
                                        <p:strVal val="visible"/>
                                      </p:to>
                                    </p:set>
                                    <p:anim calcmode="lin" valueType="num">
                                      <p:cBhvr additive="base">
                                        <p:cTn id="11" dur="500"/>
                                        <p:tgtEl>
                                          <p:spTgt spid="298"/>
                                        </p:tgtEl>
                                        <p:attrNameLst>
                                          <p:attrName>ppt_w</p:attrName>
                                        </p:attrNameLst>
                                      </p:cBhvr>
                                      <p:tavLst>
                                        <p:tav tm="0">
                                          <p:val>
                                            <p:strVal val="0"/>
                                          </p:val>
                                        </p:tav>
                                        <p:tav tm="100000">
                                          <p:val>
                                            <p:strVal val="#ppt_w"/>
                                          </p:val>
                                        </p:tav>
                                      </p:tavLst>
                                    </p:anim>
                                    <p:anim calcmode="lin" valueType="num">
                                      <p:cBhvr additive="base">
                                        <p:cTn id="12" dur="500"/>
                                        <p:tgtEl>
                                          <p:spTgt spid="298"/>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99">
                                            <p:txEl>
                                              <p:pRg st="0" end="0"/>
                                            </p:txEl>
                                          </p:spTgt>
                                        </p:tgtEl>
                                        <p:attrNameLst>
                                          <p:attrName>style.visibility</p:attrName>
                                        </p:attrNameLst>
                                      </p:cBhvr>
                                      <p:to>
                                        <p:strVal val="visible"/>
                                      </p:to>
                                    </p:set>
                                    <p:animEffect transition="in" filter="fade">
                                      <p:cBhvr>
                                        <p:cTn id="15" dur="1822"/>
                                        <p:tgtEl>
                                          <p:spTgt spid="29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9">
                                            <p:txEl>
                                              <p:pRg st="1" end="1"/>
                                            </p:txEl>
                                          </p:spTgt>
                                        </p:tgtEl>
                                        <p:attrNameLst>
                                          <p:attrName>style.visibility</p:attrName>
                                        </p:attrNameLst>
                                      </p:cBhvr>
                                      <p:to>
                                        <p:strVal val="visible"/>
                                      </p:to>
                                    </p:set>
                                    <p:animEffect transition="in" filter="fade">
                                      <p:cBhvr>
                                        <p:cTn id="18" dur="1822"/>
                                        <p:tgtEl>
                                          <p:spTgt spid="29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0"/>
                                        </p:tgtEl>
                                        <p:attrNameLst>
                                          <p:attrName>style.visibility</p:attrName>
                                        </p:attrNameLst>
                                      </p:cBhvr>
                                      <p:to>
                                        <p:strVal val="visible"/>
                                      </p:to>
                                    </p:set>
                                    <p:animEffect transition="in" filter="fade">
                                      <p:cBhvr>
                                        <p:cTn id="23" dur="1822"/>
                                        <p:tgtEl>
                                          <p:spTgt spid="30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2"/>
                                        </p:tgtEl>
                                        <p:attrNameLst>
                                          <p:attrName>style.visibility</p:attrName>
                                        </p:attrNameLst>
                                      </p:cBhvr>
                                      <p:to>
                                        <p:strVal val="visible"/>
                                      </p:to>
                                    </p:set>
                                    <p:animEffect transition="in" filter="fade">
                                      <p:cBhvr>
                                        <p:cTn id="28"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CCA782F9-0218-07CD-23C3-151569E4E09B}"/>
              </a:ext>
            </a:extLst>
          </p:cNvPr>
          <p:cNvSpPr txBox="1"/>
          <p:nvPr/>
        </p:nvSpPr>
        <p:spPr>
          <a:xfrm>
            <a:off x="869427" y="1785823"/>
            <a:ext cx="9473785" cy="1938992"/>
          </a:xfrm>
          <a:prstGeom prst="rect">
            <a:avLst/>
          </a:prstGeom>
          <a:noFill/>
        </p:spPr>
        <p:txBody>
          <a:bodyPr wrap="square">
            <a:spAutoFit/>
          </a:bodyPr>
          <a:lstStyle/>
          <a:p>
            <a:pPr algn="just"/>
            <a:r>
              <a:rPr lang="en-US" sz="2400" i="0" dirty="0">
                <a:solidFill>
                  <a:schemeClr val="accent5">
                    <a:lumMod val="75000"/>
                  </a:schemeClr>
                </a:solidFill>
                <a:effectLst/>
                <a:latin typeface="Times New Roman" panose="02020603050405020304" pitchFamily="18" charset="0"/>
                <a:cs typeface="Times New Roman" panose="02020603050405020304" pitchFamily="18" charset="0"/>
              </a:rPr>
              <a:t>Django</a:t>
            </a:r>
            <a:r>
              <a:rPr lang="en-US" sz="2400" i="0" dirty="0">
                <a:solidFill>
                  <a:schemeClr val="tx1"/>
                </a:solidFill>
                <a:effectLst/>
                <a:latin typeface="Times New Roman" panose="02020603050405020304" pitchFamily="18" charset="0"/>
                <a:cs typeface="Times New Roman" panose="02020603050405020304" pitchFamily="18" charset="0"/>
              </a:rPr>
              <a:t> is a Python web framework designed for building web applications and websites. It follows the Model-View-Controller (</a:t>
            </a:r>
            <a:r>
              <a:rPr lang="en-US" sz="2400" i="0" dirty="0">
                <a:solidFill>
                  <a:schemeClr val="accent5">
                    <a:lumMod val="75000"/>
                  </a:schemeClr>
                </a:solidFill>
                <a:effectLst/>
                <a:latin typeface="Times New Roman" panose="02020603050405020304" pitchFamily="18" charset="0"/>
                <a:cs typeface="Times New Roman" panose="02020603050405020304" pitchFamily="18" charset="0"/>
              </a:rPr>
              <a:t>MVC</a:t>
            </a:r>
            <a:r>
              <a:rPr lang="en-US" sz="2400" i="0" dirty="0">
                <a:solidFill>
                  <a:schemeClr val="tx1"/>
                </a:solidFill>
                <a:effectLst/>
                <a:latin typeface="Times New Roman" panose="02020603050405020304" pitchFamily="18" charset="0"/>
                <a:cs typeface="Times New Roman" panose="02020603050405020304" pitchFamily="18" charset="0"/>
              </a:rPr>
              <a:t>) design pattern and provides tools and structures to facilitate the development process. It's used to create robust and feature-rich web applications by providing components like models, views, templates, and </a:t>
            </a:r>
            <a:r>
              <a:rPr lang="en-US" sz="2400" i="0" dirty="0">
                <a:solidFill>
                  <a:schemeClr val="accent5">
                    <a:lumMod val="75000"/>
                  </a:schemeClr>
                </a:solidFill>
                <a:effectLst/>
                <a:latin typeface="Times New Roman" panose="02020603050405020304" pitchFamily="18" charset="0"/>
                <a:cs typeface="Times New Roman" panose="02020603050405020304" pitchFamily="18" charset="0"/>
              </a:rPr>
              <a:t>URL</a:t>
            </a:r>
            <a:r>
              <a:rPr lang="en-US" sz="2400" i="0" dirty="0">
                <a:solidFill>
                  <a:schemeClr val="tx1"/>
                </a:solidFill>
                <a:effectLst/>
                <a:latin typeface="Times New Roman" panose="02020603050405020304" pitchFamily="18" charset="0"/>
                <a:cs typeface="Times New Roman" panose="02020603050405020304" pitchFamily="18" charset="0"/>
              </a:rPr>
              <a:t> routing.</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2" name="Google Shape;310;p23">
            <a:extLst>
              <a:ext uri="{FF2B5EF4-FFF2-40B4-BE49-F238E27FC236}">
                <a16:creationId xmlns:a16="http://schemas.microsoft.com/office/drawing/2014/main" xmlns="" id="{6C8BEC84-B50A-4A1F-5726-6C2E73576D3B}"/>
              </a:ext>
            </a:extLst>
          </p:cNvPr>
          <p:cNvSpPr txBox="1"/>
          <p:nvPr/>
        </p:nvSpPr>
        <p:spPr>
          <a:xfrm>
            <a:off x="636608" y="685560"/>
            <a:ext cx="2304869" cy="52322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accent2"/>
                </a:solidFill>
                <a:latin typeface="Times New Roman"/>
                <a:ea typeface="Times New Roman"/>
                <a:cs typeface="Times New Roman"/>
                <a:sym typeface="Times New Roman"/>
              </a:rPr>
              <a:t>Django </a:t>
            </a:r>
            <a:endParaRPr dirty="0"/>
          </a:p>
        </p:txBody>
      </p:sp>
      <p:sp>
        <p:nvSpPr>
          <p:cNvPr id="14" name="TextBox 13">
            <a:extLst>
              <a:ext uri="{FF2B5EF4-FFF2-40B4-BE49-F238E27FC236}">
                <a16:creationId xmlns:a16="http://schemas.microsoft.com/office/drawing/2014/main" xmlns="" id="{46AB3D05-BF6D-DB98-6F71-B680D3A9ED6B}"/>
              </a:ext>
            </a:extLst>
          </p:cNvPr>
          <p:cNvSpPr txBox="1"/>
          <p:nvPr/>
        </p:nvSpPr>
        <p:spPr>
          <a:xfrm>
            <a:off x="780241" y="3918014"/>
            <a:ext cx="9833553" cy="2677656"/>
          </a:xfrm>
          <a:prstGeom prst="rect">
            <a:avLst/>
          </a:prstGeom>
          <a:noFill/>
        </p:spPr>
        <p:txBody>
          <a:bodyPr wrap="square">
            <a:spAutoFit/>
          </a:bodyPr>
          <a:lstStyle/>
          <a:p>
            <a:pPr algn="just"/>
            <a:r>
              <a:rPr lang="en-US" sz="2400" b="0" i="0" dirty="0">
                <a:solidFill>
                  <a:schemeClr val="tx1"/>
                </a:solidFill>
                <a:effectLst/>
                <a:latin typeface="Times New Roman" panose="02020603050405020304" pitchFamily="18" charset="0"/>
                <a:cs typeface="Times New Roman" panose="02020603050405020304" pitchFamily="18" charset="0"/>
              </a:rPr>
              <a:t>While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Django</a:t>
            </a:r>
            <a:r>
              <a:rPr lang="en-US" sz="2400" b="0" i="0" dirty="0">
                <a:solidFill>
                  <a:schemeClr val="tx1"/>
                </a:solidFill>
                <a:effectLst/>
                <a:latin typeface="Times New Roman" panose="02020603050405020304" pitchFamily="18" charset="0"/>
                <a:cs typeface="Times New Roman" panose="02020603050405020304" pitchFamily="18" charset="0"/>
              </a:rPr>
              <a:t> and </a:t>
            </a:r>
            <a:r>
              <a:rPr lang="en-US" sz="2400" b="0" i="0" dirty="0" err="1">
                <a:solidFill>
                  <a:schemeClr val="accent2">
                    <a:lumMod val="75000"/>
                  </a:schemeClr>
                </a:solidFill>
                <a:effectLst/>
                <a:latin typeface="Times New Roman" panose="02020603050405020304" pitchFamily="18" charset="0"/>
                <a:cs typeface="Times New Roman" panose="02020603050405020304" pitchFamily="18" charset="0"/>
              </a:rPr>
              <a:t>Gradio</a:t>
            </a:r>
            <a:r>
              <a:rPr lang="en-US" sz="2400" b="0" i="0" dirty="0">
                <a:solidFill>
                  <a:schemeClr val="tx1"/>
                </a:solidFill>
                <a:effectLst/>
                <a:latin typeface="Times New Roman" panose="02020603050405020304" pitchFamily="18" charset="0"/>
                <a:cs typeface="Times New Roman" panose="02020603050405020304" pitchFamily="18" charset="0"/>
              </a:rPr>
              <a:t> serve different purposes, they can be used together in certain scenarios. For example, you could develop a machine learning model using Python, integrate it into a Django web application, and use </a:t>
            </a:r>
            <a:r>
              <a:rPr lang="en-US" sz="2400" b="0" i="0" dirty="0" err="1">
                <a:solidFill>
                  <a:schemeClr val="tx1"/>
                </a:solidFill>
                <a:effectLst/>
                <a:latin typeface="Times New Roman" panose="02020603050405020304" pitchFamily="18" charset="0"/>
                <a:cs typeface="Times New Roman" panose="02020603050405020304" pitchFamily="18" charset="0"/>
              </a:rPr>
              <a:t>Gradio</a:t>
            </a:r>
            <a:r>
              <a:rPr lang="en-US" sz="2400" b="0" i="0" dirty="0">
                <a:solidFill>
                  <a:schemeClr val="tx1"/>
                </a:solidFill>
                <a:effectLst/>
                <a:latin typeface="Times New Roman" panose="02020603050405020304" pitchFamily="18" charset="0"/>
                <a:cs typeface="Times New Roman" panose="02020603050405020304" pitchFamily="18" charset="0"/>
              </a:rPr>
              <a:t> to create an interactive UI for users to interact with the model within the Django app. This would combine the web development capabilities of Django with the interactive UI-building capabilities of </a:t>
            </a:r>
            <a:r>
              <a:rPr lang="en-US" sz="2400" b="0" i="0" dirty="0" err="1">
                <a:solidFill>
                  <a:schemeClr val="tx1"/>
                </a:solidFill>
                <a:effectLst/>
                <a:latin typeface="Times New Roman" panose="02020603050405020304" pitchFamily="18" charset="0"/>
                <a:cs typeface="Times New Roman" panose="02020603050405020304" pitchFamily="18" charset="0"/>
              </a:rPr>
              <a:t>Gradio</a:t>
            </a:r>
            <a:r>
              <a:rPr lang="en-US" sz="2400" b="0" i="0" dirty="0">
                <a:solidFill>
                  <a:schemeClr val="tx1"/>
                </a:solidFill>
                <a:effectLst/>
                <a:latin typeface="Times New Roman" panose="02020603050405020304" pitchFamily="18" charset="0"/>
                <a:cs typeface="Times New Roman" panose="02020603050405020304" pitchFamily="18" charset="0"/>
              </a:rPr>
              <a:t> to create a comprehensive application.</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29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3F08D812-0059-A721-C665-395FD38C5D56}"/>
              </a:ext>
            </a:extLst>
          </p:cNvPr>
          <p:cNvSpPr txBox="1"/>
          <p:nvPr/>
        </p:nvSpPr>
        <p:spPr>
          <a:xfrm>
            <a:off x="753255" y="777415"/>
            <a:ext cx="10451039" cy="2431435"/>
          </a:xfrm>
          <a:prstGeom prst="rect">
            <a:avLst/>
          </a:prstGeom>
          <a:noFill/>
        </p:spPr>
        <p:txBody>
          <a:bodyPr wrap="square">
            <a:spAutoFit/>
          </a:bodyPr>
          <a:lstStyle/>
          <a:p>
            <a:pPr algn="l"/>
            <a:r>
              <a:rPr lang="en-US" sz="3200" b="1" i="0" dirty="0">
                <a:solidFill>
                  <a:schemeClr val="accent2">
                    <a:lumMod val="75000"/>
                  </a:schemeClr>
                </a:solidFill>
                <a:effectLst/>
                <a:latin typeface="Times New Roman" panose="02020603050405020304" pitchFamily="18" charset="0"/>
                <a:cs typeface="Times New Roman" panose="02020603050405020304" pitchFamily="18" charset="0"/>
              </a:rPr>
              <a:t>Install </a:t>
            </a:r>
            <a:r>
              <a:rPr lang="en-US" sz="3200" b="1" i="0" dirty="0" err="1">
                <a:solidFill>
                  <a:schemeClr val="accent2">
                    <a:lumMod val="75000"/>
                  </a:schemeClr>
                </a:solidFill>
                <a:effectLst/>
                <a:latin typeface="Times New Roman" panose="02020603050405020304" pitchFamily="18" charset="0"/>
                <a:cs typeface="Times New Roman" panose="02020603050405020304" pitchFamily="18" charset="0"/>
              </a:rPr>
              <a:t>Django</a:t>
            </a:r>
            <a:r>
              <a:rPr lang="en-US" sz="3200" b="1" i="0" dirty="0" smtClean="0">
                <a:solidFill>
                  <a:schemeClr val="accent2">
                    <a:lumMod val="75000"/>
                  </a:schemeClr>
                </a:solidFill>
                <a:effectLst/>
                <a:latin typeface="Times New Roman" panose="02020603050405020304" pitchFamily="18" charset="0"/>
                <a:cs typeface="Times New Roman" panose="02020603050405020304" pitchFamily="18" charset="0"/>
              </a:rPr>
              <a:t>:</a:t>
            </a:r>
          </a:p>
          <a:p>
            <a:pPr algn="l"/>
            <a:endParaRPr lang="en-US" sz="3200" b="1" dirty="0">
              <a:solidFill>
                <a:schemeClr val="accent2">
                  <a:lumMod val="75000"/>
                </a:schemeClr>
              </a:solidFill>
              <a:latin typeface="Times New Roman" panose="02020603050405020304" pitchFamily="18" charset="0"/>
              <a:cs typeface="Times New Roman" panose="02020603050405020304" pitchFamily="18" charset="0"/>
            </a:endParaRPr>
          </a:p>
          <a:p>
            <a:pPr algn="l"/>
            <a:endParaRPr lang="en-US" sz="3200" b="1" i="0" dirty="0">
              <a:solidFill>
                <a:schemeClr val="accent2">
                  <a:lumMod val="7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With the virtual environment activated, run the following command to install Django:</a:t>
            </a:r>
          </a:p>
        </p:txBody>
      </p:sp>
      <p:sp>
        <p:nvSpPr>
          <p:cNvPr id="11" name="TextBox 10">
            <a:extLst>
              <a:ext uri="{FF2B5EF4-FFF2-40B4-BE49-F238E27FC236}">
                <a16:creationId xmlns:a16="http://schemas.microsoft.com/office/drawing/2014/main" xmlns="" id="{7BAD3DE3-8FFA-E83E-3E59-D372597D7836}"/>
              </a:ext>
            </a:extLst>
          </p:cNvPr>
          <p:cNvSpPr txBox="1"/>
          <p:nvPr/>
        </p:nvSpPr>
        <p:spPr>
          <a:xfrm>
            <a:off x="1010529" y="3835678"/>
            <a:ext cx="4968245" cy="523220"/>
          </a:xfrm>
          <a:prstGeom prst="rect">
            <a:avLst/>
          </a:prstGeom>
          <a:solidFill>
            <a:schemeClr val="tx1">
              <a:lumMod val="65000"/>
              <a:lumOff val="35000"/>
            </a:schemeClr>
          </a:solidFill>
        </p:spPr>
        <p:txBody>
          <a:bodyPr wrap="square">
            <a:spAutoFit/>
          </a:bodyPr>
          <a:lstStyle/>
          <a:p>
            <a:r>
              <a:rPr lang="en-US" sz="2800" dirty="0">
                <a:solidFill>
                  <a:schemeClr val="bg1"/>
                </a:solidFill>
                <a:latin typeface="Times New Roman" panose="02020603050405020304" pitchFamily="18" charset="0"/>
                <a:cs typeface="Times New Roman" panose="02020603050405020304" pitchFamily="18" charset="0"/>
              </a:rPr>
              <a:t>pip install django</a:t>
            </a:r>
          </a:p>
        </p:txBody>
      </p:sp>
    </p:spTree>
    <p:extLst>
      <p:ext uri="{BB962C8B-B14F-4D97-AF65-F5344CB8AC3E}">
        <p14:creationId xmlns:p14="http://schemas.microsoft.com/office/powerpoint/2010/main" val="169495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14EB768E-75DF-74E2-FD24-4E9959E23D24}"/>
              </a:ext>
            </a:extLst>
          </p:cNvPr>
          <p:cNvSpPr txBox="1"/>
          <p:nvPr/>
        </p:nvSpPr>
        <p:spPr>
          <a:xfrm>
            <a:off x="665018" y="1238816"/>
            <a:ext cx="11083286" cy="5262979"/>
          </a:xfrm>
          <a:prstGeom prst="rect">
            <a:avLst/>
          </a:prstGeom>
          <a:noFill/>
        </p:spPr>
        <p:txBody>
          <a:bodyPr wrap="square">
            <a:spAutoFit/>
          </a:bodyPr>
          <a:lstStyle/>
          <a:p>
            <a:pPr algn="just"/>
            <a:r>
              <a:rPr lang="en-US" sz="2800" b="0" i="0" dirty="0">
                <a:solidFill>
                  <a:schemeClr val="accent2">
                    <a:lumMod val="75000"/>
                  </a:schemeClr>
                </a:solidFill>
                <a:effectLst/>
                <a:latin typeface="Times New Roman" panose="02020603050405020304" pitchFamily="18" charset="0"/>
                <a:cs typeface="Times New Roman" panose="02020603050405020304" pitchFamily="18" charset="0"/>
              </a:rPr>
              <a:t>Streamlit</a:t>
            </a:r>
            <a:r>
              <a:rPr lang="en-US" sz="2800" b="0" i="0" dirty="0">
                <a:solidFill>
                  <a:schemeClr val="tx1"/>
                </a:solidFill>
                <a:effectLst/>
                <a:latin typeface="Times New Roman" panose="02020603050405020304" pitchFamily="18" charset="0"/>
                <a:cs typeface="Times New Roman" panose="02020603050405020304" pitchFamily="18" charset="0"/>
              </a:rPr>
              <a:t> is an open-source Python library used for creating web applications for data science and machine learning projects. It allows developers to create interactive and data-driven web applications with minimal effort and coding. With Streamlit, you can turn data scripts into shareable web apps quickly.</a:t>
            </a:r>
          </a:p>
          <a:p>
            <a:pPr algn="just"/>
            <a:endParaRPr lang="en-US" sz="2800" b="0" i="0" dirty="0">
              <a:solidFill>
                <a:schemeClr val="tx1"/>
              </a:solidFill>
              <a:effectLst/>
              <a:latin typeface="Times New Roman" panose="02020603050405020304" pitchFamily="18" charset="0"/>
              <a:cs typeface="Times New Roman" panose="02020603050405020304" pitchFamily="18" charset="0"/>
            </a:endParaRPr>
          </a:p>
          <a:p>
            <a:pPr algn="just"/>
            <a:r>
              <a:rPr lang="en-US" sz="2800" b="0" i="0" dirty="0">
                <a:solidFill>
                  <a:schemeClr val="accent2">
                    <a:lumMod val="75000"/>
                  </a:schemeClr>
                </a:solidFill>
                <a:effectLst/>
                <a:latin typeface="Times New Roman" panose="02020603050405020304" pitchFamily="18" charset="0"/>
                <a:cs typeface="Times New Roman" panose="02020603050405020304" pitchFamily="18" charset="0"/>
              </a:rPr>
              <a:t>Streamlit</a:t>
            </a:r>
            <a:r>
              <a:rPr lang="en-US" sz="2800" b="0" i="0" dirty="0">
                <a:solidFill>
                  <a:schemeClr val="tx1"/>
                </a:solidFill>
                <a:effectLst/>
                <a:latin typeface="Times New Roman" panose="02020603050405020304" pitchFamily="18" charset="0"/>
                <a:cs typeface="Times New Roman" panose="02020603050405020304" pitchFamily="18" charset="0"/>
              </a:rPr>
              <a:t> simplifies the process of turning data visualizations, plots, and models into interactive web applications. You can build dashboards, demos, and tools without requiring extensive web development expertise. The library is particularly popular among data scientists, engineers, and researchers who want to showcase their work or create user-friendly interfaces for their data-driven applications.</a:t>
            </a:r>
          </a:p>
        </p:txBody>
      </p:sp>
      <p:sp>
        <p:nvSpPr>
          <p:cNvPr id="11" name="TextBox 10">
            <a:extLst>
              <a:ext uri="{FF2B5EF4-FFF2-40B4-BE49-F238E27FC236}">
                <a16:creationId xmlns:a16="http://schemas.microsoft.com/office/drawing/2014/main" xmlns="" id="{00D39BC1-8B1A-1B6D-A426-53564313CB8E}"/>
              </a:ext>
            </a:extLst>
          </p:cNvPr>
          <p:cNvSpPr txBox="1"/>
          <p:nvPr/>
        </p:nvSpPr>
        <p:spPr>
          <a:xfrm>
            <a:off x="665018" y="795148"/>
            <a:ext cx="6096000" cy="584775"/>
          </a:xfrm>
          <a:prstGeom prst="rect">
            <a:avLst/>
          </a:prstGeom>
          <a:noFill/>
        </p:spPr>
        <p:txBody>
          <a:bodyPr wrap="square">
            <a:spAutoFit/>
          </a:bodyPr>
          <a:lstStyle/>
          <a:p>
            <a:r>
              <a:rPr lang="en-US" sz="3200" b="1" i="0" u="sng" dirty="0">
                <a:solidFill>
                  <a:schemeClr val="accent2">
                    <a:lumMod val="75000"/>
                  </a:schemeClr>
                </a:solidFill>
                <a:effectLst/>
                <a:latin typeface="Times New Roman" panose="02020603050405020304" pitchFamily="18" charset="0"/>
                <a:cs typeface="Times New Roman" panose="02020603050405020304" pitchFamily="18" charset="0"/>
              </a:rPr>
              <a:t>Streamlit</a:t>
            </a:r>
            <a:endParaRPr lang="en-US" sz="1800" b="1" u="sng" dirty="0">
              <a:solidFill>
                <a:schemeClr val="accent2">
                  <a:lumMod val="75000"/>
                </a:schemeClr>
              </a:solidFill>
            </a:endParaRPr>
          </a:p>
        </p:txBody>
      </p:sp>
    </p:spTree>
    <p:extLst>
      <p:ext uri="{BB962C8B-B14F-4D97-AF65-F5344CB8AC3E}">
        <p14:creationId xmlns:p14="http://schemas.microsoft.com/office/powerpoint/2010/main" val="82958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4C11558-3A50-B5D2-5898-D04DE4883058}"/>
              </a:ext>
            </a:extLst>
          </p:cNvPr>
          <p:cNvSpPr txBox="1"/>
          <p:nvPr/>
        </p:nvSpPr>
        <p:spPr>
          <a:xfrm>
            <a:off x="789709" y="1945077"/>
            <a:ext cx="5310149" cy="523220"/>
          </a:xfrm>
          <a:prstGeom prst="rect">
            <a:avLst/>
          </a:prstGeom>
          <a:solidFill>
            <a:schemeClr val="tx2">
              <a:lumMod val="25000"/>
            </a:schemeClr>
          </a:solidFill>
        </p:spPr>
        <p:txBody>
          <a:bodyPr wrap="square">
            <a:spAutoFit/>
          </a:bodyPr>
          <a:lstStyle/>
          <a:p>
            <a:r>
              <a:rPr lang="en-US" sz="2800" dirty="0">
                <a:solidFill>
                  <a:schemeClr val="bg1"/>
                </a:solidFill>
              </a:rPr>
              <a:t>pip install streamlit</a:t>
            </a:r>
          </a:p>
        </p:txBody>
      </p:sp>
      <p:sp>
        <p:nvSpPr>
          <p:cNvPr id="7" name="TextBox 6">
            <a:extLst>
              <a:ext uri="{FF2B5EF4-FFF2-40B4-BE49-F238E27FC236}">
                <a16:creationId xmlns:a16="http://schemas.microsoft.com/office/drawing/2014/main" xmlns="" id="{7FBBE911-7326-E6AA-DEF5-E10ED43D4AC0}"/>
              </a:ext>
            </a:extLst>
          </p:cNvPr>
          <p:cNvSpPr txBox="1"/>
          <p:nvPr/>
        </p:nvSpPr>
        <p:spPr>
          <a:xfrm>
            <a:off x="789709" y="535027"/>
            <a:ext cx="10842848" cy="1384995"/>
          </a:xfrm>
          <a:prstGeom prst="rect">
            <a:avLst/>
          </a:prstGeom>
          <a:noFill/>
        </p:spPr>
        <p:txBody>
          <a:bodyPr wrap="square">
            <a:spAutoFit/>
          </a:bodyPr>
          <a:lstStyle/>
          <a:p>
            <a:r>
              <a:rPr lang="en-US" sz="2800" b="1" i="0" dirty="0">
                <a:solidFill>
                  <a:schemeClr val="accent1">
                    <a:lumMod val="75000"/>
                    <a:lumOff val="25000"/>
                  </a:schemeClr>
                </a:solidFill>
                <a:effectLst/>
                <a:latin typeface="Times New Roman" panose="02020603050405020304" pitchFamily="18" charset="0"/>
                <a:cs typeface="Times New Roman" panose="02020603050405020304" pitchFamily="18" charset="0"/>
              </a:rPr>
              <a:t>Installation:</a:t>
            </a:r>
          </a:p>
          <a:p>
            <a:r>
              <a:rPr lang="en-US" sz="2800" b="1" i="0" dirty="0">
                <a:solidFill>
                  <a:schemeClr val="tx1"/>
                </a:solidFill>
                <a:effectLst/>
                <a:latin typeface="Times New Roman" panose="02020603050405020304" pitchFamily="18" charset="0"/>
                <a:cs typeface="Times New Roman" panose="02020603050405020304" pitchFamily="18" charset="0"/>
              </a:rPr>
              <a:t>Install Streamlit using pip, a Python package manager. Open your terminal or command prompt and run:</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5D0ACCD1-36A8-D3A4-9BC6-A4C8EB68C866}"/>
              </a:ext>
            </a:extLst>
          </p:cNvPr>
          <p:cNvSpPr txBox="1"/>
          <p:nvPr/>
        </p:nvSpPr>
        <p:spPr>
          <a:xfrm>
            <a:off x="789709" y="2585685"/>
            <a:ext cx="5310149" cy="523220"/>
          </a:xfrm>
          <a:prstGeom prst="rect">
            <a:avLst/>
          </a:prstGeom>
          <a:solidFill>
            <a:schemeClr val="tx2">
              <a:lumMod val="25000"/>
            </a:schemeClr>
          </a:solidFill>
        </p:spPr>
        <p:txBody>
          <a:bodyPr wrap="square">
            <a:spAutoFit/>
          </a:bodyPr>
          <a:lstStyle/>
          <a:p>
            <a:r>
              <a:rPr lang="en-US" sz="2800" dirty="0">
                <a:solidFill>
                  <a:schemeClr val="bg1"/>
                </a:solidFill>
              </a:rPr>
              <a:t>import streamlit as </a:t>
            </a:r>
            <a:r>
              <a:rPr lang="en-US" sz="2800" dirty="0" err="1">
                <a:solidFill>
                  <a:schemeClr val="bg1"/>
                </a:solidFill>
              </a:rPr>
              <a:t>st</a:t>
            </a:r>
            <a:endParaRPr lang="en-US" sz="2800" dirty="0">
              <a:solidFill>
                <a:schemeClr val="bg1"/>
              </a:solidFill>
            </a:endParaRPr>
          </a:p>
        </p:txBody>
      </p:sp>
      <p:sp>
        <p:nvSpPr>
          <p:cNvPr id="11" name="TextBox 10">
            <a:extLst>
              <a:ext uri="{FF2B5EF4-FFF2-40B4-BE49-F238E27FC236}">
                <a16:creationId xmlns:a16="http://schemas.microsoft.com/office/drawing/2014/main" xmlns="" id="{4A13373D-459B-5593-61D5-DD49AD56D857}"/>
              </a:ext>
            </a:extLst>
          </p:cNvPr>
          <p:cNvSpPr txBox="1"/>
          <p:nvPr/>
        </p:nvSpPr>
        <p:spPr>
          <a:xfrm>
            <a:off x="665017" y="3226292"/>
            <a:ext cx="11164309" cy="3046988"/>
          </a:xfrm>
          <a:prstGeom prst="rect">
            <a:avLst/>
          </a:prstGeom>
          <a:noFill/>
        </p:spPr>
        <p:txBody>
          <a:bodyPr wrap="square">
            <a:spAutoFit/>
          </a:bodyPr>
          <a:lstStyle/>
          <a:p>
            <a:pPr algn="just">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While Streamlit and </a:t>
            </a:r>
            <a:r>
              <a:rPr lang="en-US" sz="2400" b="0" i="0" dirty="0" err="1">
                <a:solidFill>
                  <a:schemeClr val="tx1"/>
                </a:solidFill>
                <a:effectLst/>
                <a:latin typeface="Times New Roman" panose="02020603050405020304" pitchFamily="18" charset="0"/>
                <a:cs typeface="Times New Roman" panose="02020603050405020304" pitchFamily="18" charset="0"/>
              </a:rPr>
              <a:t>Gradio</a:t>
            </a:r>
            <a:r>
              <a:rPr lang="en-US" sz="2400" b="0" i="0" dirty="0">
                <a:solidFill>
                  <a:schemeClr val="tx1"/>
                </a:solidFill>
                <a:effectLst/>
                <a:latin typeface="Times New Roman" panose="02020603050405020304" pitchFamily="18" charset="0"/>
                <a:cs typeface="Times New Roman" panose="02020603050405020304" pitchFamily="18" charset="0"/>
              </a:rPr>
              <a:t> serve different primary purposes, they can complement each other in certain cases.</a:t>
            </a:r>
          </a:p>
          <a:p>
            <a:pPr algn="just">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You might use Streamlit to create an overarching application that includes data visualizations, insights, and explanations, and then embed a </a:t>
            </a:r>
            <a:r>
              <a:rPr lang="en-US" sz="2400" b="0" i="0" dirty="0" err="1">
                <a:solidFill>
                  <a:schemeClr val="tx1"/>
                </a:solidFill>
                <a:effectLst/>
                <a:latin typeface="Times New Roman" panose="02020603050405020304" pitchFamily="18" charset="0"/>
                <a:cs typeface="Times New Roman" panose="02020603050405020304" pitchFamily="18" charset="0"/>
              </a:rPr>
              <a:t>Gradio</a:t>
            </a:r>
            <a:r>
              <a:rPr lang="en-US" sz="2400" b="0" i="0" dirty="0">
                <a:solidFill>
                  <a:schemeClr val="tx1"/>
                </a:solidFill>
                <a:effectLst/>
                <a:latin typeface="Times New Roman" panose="02020603050405020304" pitchFamily="18" charset="0"/>
                <a:cs typeface="Times New Roman" panose="02020603050405020304" pitchFamily="18" charset="0"/>
              </a:rPr>
              <a:t> interface for users to directly interact with machine learning models within that application.</a:t>
            </a:r>
          </a:p>
          <a:p>
            <a:pPr algn="just">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For instance, you could build a Streamlit app to display stock market trends and insights and include a </a:t>
            </a:r>
            <a:r>
              <a:rPr lang="en-US" sz="2400" b="0" i="0" dirty="0" err="1">
                <a:solidFill>
                  <a:schemeClr val="tx1"/>
                </a:solidFill>
                <a:effectLst/>
                <a:latin typeface="Times New Roman" panose="02020603050405020304" pitchFamily="18" charset="0"/>
                <a:cs typeface="Times New Roman" panose="02020603050405020304" pitchFamily="18" charset="0"/>
              </a:rPr>
              <a:t>Gradio</a:t>
            </a:r>
            <a:r>
              <a:rPr lang="en-US" sz="2400" b="0" i="0" dirty="0">
                <a:solidFill>
                  <a:schemeClr val="tx1"/>
                </a:solidFill>
                <a:effectLst/>
                <a:latin typeface="Times New Roman" panose="02020603050405020304" pitchFamily="18" charset="0"/>
                <a:cs typeface="Times New Roman" panose="02020603050405020304" pitchFamily="18" charset="0"/>
              </a:rPr>
              <a:t> component that allows users to input a tweet and see the sentiment analysis prediction.</a:t>
            </a:r>
          </a:p>
        </p:txBody>
      </p:sp>
    </p:spTree>
    <p:extLst>
      <p:ext uri="{BB962C8B-B14F-4D97-AF65-F5344CB8AC3E}">
        <p14:creationId xmlns:p14="http://schemas.microsoft.com/office/powerpoint/2010/main" val="138702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09" name="Google Shape;309;p23"/>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10" name="Google Shape;310;p23"/>
          <p:cNvSpPr txBox="1"/>
          <p:nvPr/>
        </p:nvSpPr>
        <p:spPr>
          <a:xfrm>
            <a:off x="749708" y="865442"/>
            <a:ext cx="3729694" cy="64629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accent2"/>
                </a:solidFill>
                <a:latin typeface="Times New Roman"/>
                <a:ea typeface="Times New Roman"/>
                <a:cs typeface="Times New Roman"/>
                <a:sym typeface="Times New Roman"/>
              </a:rPr>
              <a:t>What is Gradio? </a:t>
            </a:r>
            <a:endParaRPr sz="2400" dirty="0"/>
          </a:p>
        </p:txBody>
      </p:sp>
      <p:sp>
        <p:nvSpPr>
          <p:cNvPr id="311" name="Google Shape;311;p23"/>
          <p:cNvSpPr/>
          <p:nvPr/>
        </p:nvSpPr>
        <p:spPr>
          <a:xfrm>
            <a:off x="1015926" y="1802446"/>
            <a:ext cx="10280153" cy="395017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3200" b="1" dirty="0">
                <a:solidFill>
                  <a:srgbClr val="00B050"/>
                </a:solidFill>
                <a:latin typeface="Times New Roman"/>
                <a:ea typeface="Times New Roman"/>
                <a:cs typeface="Times New Roman"/>
                <a:sym typeface="Times New Roman"/>
              </a:rPr>
              <a:t>Gradio</a:t>
            </a:r>
            <a:endParaRPr sz="2400" b="1" dirty="0"/>
          </a:p>
          <a:p>
            <a:pPr marL="0" marR="0" lvl="0" indent="0" algn="just" rtl="0">
              <a:lnSpc>
                <a:spcPct val="150000"/>
              </a:lnSpc>
              <a:spcBef>
                <a:spcPts val="0"/>
              </a:spcBef>
              <a:spcAft>
                <a:spcPts val="0"/>
              </a:spcAft>
              <a:buNone/>
            </a:pPr>
            <a:r>
              <a:rPr lang="en-US" sz="2400" b="1" dirty="0">
                <a:solidFill>
                  <a:srgbClr val="1B478E"/>
                </a:solidFill>
                <a:latin typeface="Times New Roman"/>
                <a:ea typeface="Times New Roman"/>
                <a:cs typeface="Times New Roman"/>
                <a:sym typeface="Times New Roman"/>
              </a:rPr>
              <a:t>Gradio</a:t>
            </a:r>
            <a:r>
              <a:rPr lang="en-US" sz="2400" b="1" dirty="0">
                <a:solidFill>
                  <a:schemeClr val="dk1"/>
                </a:solidFill>
                <a:latin typeface="Times New Roman"/>
                <a:ea typeface="Times New Roman"/>
                <a:cs typeface="Times New Roman"/>
                <a:sym typeface="Times New Roman"/>
              </a:rPr>
              <a:t> is an open-source Python library that is used to build machine learning and data science demos and web applications.</a:t>
            </a:r>
            <a:endParaRPr sz="2400" b="1" dirty="0"/>
          </a:p>
          <a:p>
            <a:pPr marL="0" marR="0" lvl="0" indent="0" algn="just" rtl="0">
              <a:lnSpc>
                <a:spcPct val="150000"/>
              </a:lnSpc>
              <a:spcBef>
                <a:spcPts val="0"/>
              </a:spcBef>
              <a:spcAft>
                <a:spcPts val="0"/>
              </a:spcAft>
              <a:buNone/>
            </a:pPr>
            <a:r>
              <a:rPr lang="en-US" sz="2400" b="1" dirty="0">
                <a:solidFill>
                  <a:schemeClr val="dk1"/>
                </a:solidFill>
                <a:latin typeface="Times New Roman"/>
                <a:ea typeface="Times New Roman"/>
                <a:cs typeface="Times New Roman"/>
                <a:sym typeface="Times New Roman"/>
              </a:rPr>
              <a:t>With </a:t>
            </a:r>
            <a:r>
              <a:rPr lang="en-US" sz="2400" b="1" dirty="0">
                <a:solidFill>
                  <a:srgbClr val="1B478E"/>
                </a:solidFill>
                <a:latin typeface="Times New Roman"/>
                <a:ea typeface="Times New Roman"/>
                <a:cs typeface="Times New Roman"/>
                <a:sym typeface="Times New Roman"/>
              </a:rPr>
              <a:t>Gradio</a:t>
            </a:r>
            <a:r>
              <a:rPr lang="en-US" sz="2400" b="1" dirty="0">
                <a:solidFill>
                  <a:schemeClr val="dk1"/>
                </a:solidFill>
                <a:latin typeface="Times New Roman"/>
                <a:ea typeface="Times New Roman"/>
                <a:cs typeface="Times New Roman"/>
                <a:sym typeface="Times New Roman"/>
              </a:rPr>
              <a:t>, you can quickly create a beautiful user interface around your machine learning models or data science workflow and let people "try it out" by dragging-and-dropping in their own images, pasting text, recording their own voice, and interacting with your demo, all through the browser.</a:t>
            </a:r>
            <a:endParaRPr sz="2400" b="1" dirty="0"/>
          </a:p>
        </p:txBody>
      </p:sp>
      <p:sp>
        <p:nvSpPr>
          <p:cNvPr id="312" name="Google Shape;312;p23"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20087944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500"/>
                                        <p:tgtEl>
                                          <p:spTgt spid="308"/>
                                        </p:tgtEl>
                                        <p:attrNameLst>
                                          <p:attrName>ppt_w</p:attrName>
                                        </p:attrNameLst>
                                      </p:cBhvr>
                                      <p:tavLst>
                                        <p:tav tm="0">
                                          <p:val>
                                            <p:strVal val="0"/>
                                          </p:val>
                                        </p:tav>
                                        <p:tav tm="100000">
                                          <p:val>
                                            <p:strVal val="#ppt_w"/>
                                          </p:val>
                                        </p:tav>
                                      </p:tavLst>
                                    </p:anim>
                                    <p:anim calcmode="lin" valueType="num">
                                      <p:cBhvr additive="base">
                                        <p:cTn id="8" dur="500"/>
                                        <p:tgtEl>
                                          <p:spTgt spid="30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anim calcmode="lin" valueType="num">
                                      <p:cBhvr additive="base">
                                        <p:cTn id="11" dur="500"/>
                                        <p:tgtEl>
                                          <p:spTgt spid="309"/>
                                        </p:tgtEl>
                                        <p:attrNameLst>
                                          <p:attrName>ppt_w</p:attrName>
                                        </p:attrNameLst>
                                      </p:cBhvr>
                                      <p:tavLst>
                                        <p:tav tm="0">
                                          <p:val>
                                            <p:strVal val="0"/>
                                          </p:val>
                                        </p:tav>
                                        <p:tav tm="100000">
                                          <p:val>
                                            <p:strVal val="#ppt_w"/>
                                          </p:val>
                                        </p:tav>
                                      </p:tavLst>
                                    </p:anim>
                                    <p:anim calcmode="lin" valueType="num">
                                      <p:cBhvr additive="base">
                                        <p:cTn id="12" dur="500"/>
                                        <p:tgtEl>
                                          <p:spTgt spid="30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 calcmode="lin" valueType="num">
                                      <p:cBhvr additive="base">
                                        <p:cTn id="17" dur="500"/>
                                        <p:tgtEl>
                                          <p:spTgt spid="3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4"/>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18" name="Google Shape;318;p24"/>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19" name="Google Shape;319;p24"/>
          <p:cNvSpPr txBox="1"/>
          <p:nvPr/>
        </p:nvSpPr>
        <p:spPr>
          <a:xfrm>
            <a:off x="733593" y="699082"/>
            <a:ext cx="3190993" cy="52322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accent2"/>
                </a:solidFill>
                <a:latin typeface="Times New Roman"/>
                <a:ea typeface="Times New Roman"/>
                <a:cs typeface="Times New Roman"/>
                <a:sym typeface="Times New Roman"/>
              </a:rPr>
              <a:t>Why use Gradio? </a:t>
            </a:r>
            <a:endParaRPr dirty="0"/>
          </a:p>
        </p:txBody>
      </p:sp>
      <p:sp>
        <p:nvSpPr>
          <p:cNvPr id="320" name="Google Shape;320;p24"/>
          <p:cNvSpPr/>
          <p:nvPr/>
        </p:nvSpPr>
        <p:spPr>
          <a:xfrm>
            <a:off x="837765" y="1222302"/>
            <a:ext cx="10783217" cy="401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1143A4"/>
                </a:solidFill>
                <a:latin typeface="Times New Roman"/>
                <a:ea typeface="Times New Roman"/>
                <a:cs typeface="Times New Roman"/>
                <a:sym typeface="Times New Roman"/>
              </a:rPr>
              <a:t>Gradio is useful for</a:t>
            </a:r>
            <a:r>
              <a:rPr lang="en-US" sz="2800" b="1" dirty="0" smtClean="0">
                <a:solidFill>
                  <a:srgbClr val="1143A4"/>
                </a:solidFill>
                <a:latin typeface="Times New Roman"/>
                <a:ea typeface="Times New Roman"/>
                <a:cs typeface="Times New Roman"/>
                <a:sym typeface="Times New Roman"/>
              </a:rPr>
              <a:t>:</a:t>
            </a:r>
            <a:endParaRPr sz="2800" b="1" dirty="0">
              <a:solidFill>
                <a:srgbClr val="1143A4"/>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b="1" dirty="0">
                <a:solidFill>
                  <a:srgbClr val="00B050"/>
                </a:solidFill>
                <a:latin typeface="Times New Roman"/>
                <a:ea typeface="Times New Roman"/>
                <a:cs typeface="Times New Roman"/>
                <a:sym typeface="Times New Roman"/>
              </a:rPr>
              <a:t>Demoing</a:t>
            </a:r>
            <a:r>
              <a:rPr lang="en-US" sz="2400" dirty="0">
                <a:solidFill>
                  <a:schemeClr val="dk1"/>
                </a:solidFill>
                <a:latin typeface="Times New Roman"/>
                <a:ea typeface="Times New Roman"/>
                <a:cs typeface="Times New Roman"/>
                <a:sym typeface="Times New Roman"/>
              </a:rPr>
              <a:t> </a:t>
            </a:r>
            <a:endParaRPr sz="2400" dirty="0"/>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your machine learning models for clients/collaborators/users/students</a:t>
            </a:r>
            <a:r>
              <a:rPr lang="en-US" sz="2400" dirty="0" smtClean="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b="1" dirty="0">
                <a:solidFill>
                  <a:srgbClr val="00B050"/>
                </a:solidFill>
                <a:latin typeface="Times New Roman"/>
                <a:ea typeface="Times New Roman"/>
                <a:cs typeface="Times New Roman"/>
                <a:sym typeface="Times New Roman"/>
              </a:rPr>
              <a:t>Deploying</a:t>
            </a:r>
            <a:r>
              <a:rPr lang="en-US" sz="2400" dirty="0">
                <a:solidFill>
                  <a:schemeClr val="dk1"/>
                </a:solidFill>
                <a:latin typeface="Times New Roman"/>
                <a:ea typeface="Times New Roman"/>
                <a:cs typeface="Times New Roman"/>
                <a:sym typeface="Times New Roman"/>
              </a:rPr>
              <a:t> </a:t>
            </a:r>
            <a:endParaRPr sz="2400" dirty="0"/>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your models quickly with automatic shareable links and getting feedback on model performance.</a:t>
            </a:r>
            <a:endParaRPr sz="2400" dirty="0"/>
          </a:p>
          <a:p>
            <a:pPr marL="0" marR="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b="1" dirty="0">
                <a:solidFill>
                  <a:srgbClr val="00B050"/>
                </a:solidFill>
                <a:latin typeface="Times New Roman"/>
                <a:ea typeface="Times New Roman"/>
                <a:cs typeface="Times New Roman"/>
                <a:sym typeface="Times New Roman"/>
              </a:rPr>
              <a:t>Debugging</a:t>
            </a:r>
            <a:r>
              <a:rPr lang="en-US" sz="2400" dirty="0">
                <a:solidFill>
                  <a:schemeClr val="dk1"/>
                </a:solidFill>
                <a:latin typeface="Times New Roman"/>
                <a:ea typeface="Times New Roman"/>
                <a:cs typeface="Times New Roman"/>
                <a:sym typeface="Times New Roman"/>
              </a:rPr>
              <a:t> </a:t>
            </a:r>
            <a:endParaRPr sz="2400" dirty="0"/>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your model interactively during development using built-in manipulation and interpretation tools.</a:t>
            </a:r>
            <a:endParaRPr sz="2400" dirty="0"/>
          </a:p>
        </p:txBody>
      </p:sp>
      <p:sp>
        <p:nvSpPr>
          <p:cNvPr id="321" name="Google Shape;321;p24"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43527327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17"/>
                                        </p:tgtEl>
                                        <p:attrNameLst>
                                          <p:attrName>style.visibility</p:attrName>
                                        </p:attrNameLst>
                                      </p:cBhvr>
                                      <p:to>
                                        <p:strVal val="visible"/>
                                      </p:to>
                                    </p:set>
                                    <p:anim calcmode="lin" valueType="num">
                                      <p:cBhvr additive="base">
                                        <p:cTn id="7" dur="500"/>
                                        <p:tgtEl>
                                          <p:spTgt spid="317"/>
                                        </p:tgtEl>
                                        <p:attrNameLst>
                                          <p:attrName>ppt_w</p:attrName>
                                        </p:attrNameLst>
                                      </p:cBhvr>
                                      <p:tavLst>
                                        <p:tav tm="0">
                                          <p:val>
                                            <p:strVal val="0"/>
                                          </p:val>
                                        </p:tav>
                                        <p:tav tm="100000">
                                          <p:val>
                                            <p:strVal val="#ppt_w"/>
                                          </p:val>
                                        </p:tav>
                                      </p:tavLst>
                                    </p:anim>
                                    <p:anim calcmode="lin" valueType="num">
                                      <p:cBhvr additive="base">
                                        <p:cTn id="8" dur="500"/>
                                        <p:tgtEl>
                                          <p:spTgt spid="31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8"/>
                                        </p:tgtEl>
                                        <p:attrNameLst>
                                          <p:attrName>style.visibility</p:attrName>
                                        </p:attrNameLst>
                                      </p:cBhvr>
                                      <p:to>
                                        <p:strVal val="visible"/>
                                      </p:to>
                                    </p:set>
                                    <p:anim calcmode="lin" valueType="num">
                                      <p:cBhvr additive="base">
                                        <p:cTn id="11" dur="500"/>
                                        <p:tgtEl>
                                          <p:spTgt spid="318"/>
                                        </p:tgtEl>
                                        <p:attrNameLst>
                                          <p:attrName>ppt_w</p:attrName>
                                        </p:attrNameLst>
                                      </p:cBhvr>
                                      <p:tavLst>
                                        <p:tav tm="0">
                                          <p:val>
                                            <p:strVal val="0"/>
                                          </p:val>
                                        </p:tav>
                                        <p:tav tm="100000">
                                          <p:val>
                                            <p:strVal val="#ppt_w"/>
                                          </p:val>
                                        </p:tav>
                                      </p:tavLst>
                                    </p:anim>
                                    <p:anim calcmode="lin" valueType="num">
                                      <p:cBhvr additive="base">
                                        <p:cTn id="12" dur="500"/>
                                        <p:tgtEl>
                                          <p:spTgt spid="318"/>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 calcmode="lin" valueType="num">
                                      <p:cBhvr additive="base">
                                        <p:cTn id="17" dur="500"/>
                                        <p:tgtEl>
                                          <p:spTgt spid="31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5"/>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27" name="Google Shape;327;p25"/>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28" name="Google Shape;328;p25"/>
          <p:cNvSpPr/>
          <p:nvPr/>
        </p:nvSpPr>
        <p:spPr>
          <a:xfrm>
            <a:off x="1152810" y="1024612"/>
            <a:ext cx="9886379" cy="532453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dirty="0">
                <a:solidFill>
                  <a:srgbClr val="0070C0"/>
                </a:solidFill>
                <a:latin typeface="Times New Roman"/>
                <a:ea typeface="Times New Roman"/>
                <a:cs typeface="Times New Roman"/>
                <a:sym typeface="Times New Roman"/>
              </a:rPr>
              <a:t>There are several reasons why you might want to use Gradio:</a:t>
            </a:r>
            <a:endParaRPr dirty="0"/>
          </a:p>
          <a:p>
            <a:pPr marL="0" marR="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600" b="1" dirty="0">
                <a:solidFill>
                  <a:srgbClr val="0070C0"/>
                </a:solidFill>
                <a:latin typeface="Times New Roman"/>
                <a:ea typeface="Times New Roman"/>
                <a:cs typeface="Times New Roman"/>
                <a:sym typeface="Times New Roman"/>
              </a:rPr>
              <a:t>1. </a:t>
            </a:r>
            <a:r>
              <a:rPr lang="en-US" sz="1600" b="1" dirty="0" err="1">
                <a:solidFill>
                  <a:srgbClr val="0070C0"/>
                </a:solidFill>
                <a:latin typeface="Times New Roman"/>
                <a:ea typeface="Times New Roman"/>
                <a:cs typeface="Times New Roman"/>
                <a:sym typeface="Times New Roman"/>
              </a:rPr>
              <a:t>Shareability</a:t>
            </a:r>
            <a:r>
              <a:rPr lang="en-US" sz="1600" b="1" dirty="0">
                <a:solidFill>
                  <a:srgbClr val="0070C0"/>
                </a:solidFill>
                <a:latin typeface="Times New Roman"/>
                <a:ea typeface="Times New Roman"/>
                <a:cs typeface="Times New Roman"/>
                <a:sym typeface="Times New Roman"/>
              </a:rPr>
              <a:t>: </a:t>
            </a:r>
            <a:r>
              <a:rPr lang="en-US" sz="1600" dirty="0">
                <a:solidFill>
                  <a:srgbClr val="00B050"/>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provides an easy way to share your machine learning models and other functions with others, without requiring them to install any additional software or dependencies. This can be especially useful if you want to share your models with non-technical users or people who don't have the same development environment as you.</a:t>
            </a:r>
            <a:endParaRPr dirty="0"/>
          </a:p>
          <a:p>
            <a:pPr marL="0" marR="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600" b="1" dirty="0">
                <a:solidFill>
                  <a:srgbClr val="0070C0"/>
                </a:solidFill>
                <a:latin typeface="Times New Roman"/>
                <a:ea typeface="Times New Roman"/>
                <a:cs typeface="Times New Roman"/>
                <a:sym typeface="Times New Roman"/>
              </a:rPr>
              <a:t>2. Customizable Interface: </a:t>
            </a:r>
            <a:r>
              <a:rPr lang="en-US" sz="1600" dirty="0">
                <a:solidFill>
                  <a:srgbClr val="00B050"/>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allows you to create a custom interface for your model that matches the style and branding of your application or website. This can help to improve the user experience and make your model more accessible to a wider audience.</a:t>
            </a:r>
            <a:endParaRPr dirty="0"/>
          </a:p>
          <a:p>
            <a:pPr marL="0" marR="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600" b="1" dirty="0">
                <a:solidFill>
                  <a:srgbClr val="0070C0"/>
                </a:solidFill>
                <a:latin typeface="Times New Roman"/>
                <a:ea typeface="Times New Roman"/>
                <a:cs typeface="Times New Roman"/>
                <a:sym typeface="Times New Roman"/>
              </a:rPr>
              <a:t>3. Real-time Feedback: </a:t>
            </a:r>
            <a:r>
              <a:rPr lang="en-US" sz="1600" dirty="0">
                <a:solidFill>
                  <a:srgbClr val="00B050"/>
                </a:solidFill>
                <a:latin typeface="Times New Roman"/>
                <a:ea typeface="Times New Roman"/>
                <a:cs typeface="Times New Roman"/>
                <a:sym typeface="Times New Roman"/>
              </a:rPr>
              <a:t>Gradio </a:t>
            </a:r>
            <a:r>
              <a:rPr lang="en-US" sz="1600" dirty="0">
                <a:solidFill>
                  <a:schemeClr val="dk1"/>
                </a:solidFill>
                <a:latin typeface="Times New Roman"/>
                <a:ea typeface="Times New Roman"/>
                <a:cs typeface="Times New Roman"/>
                <a:sym typeface="Times New Roman"/>
              </a:rPr>
              <a:t>provides real-time feedback on the output of your model, allowing users to see the results of their input immediately. This can be especially useful for debugging and testing your model.</a:t>
            </a:r>
            <a:endParaRPr dirty="0"/>
          </a:p>
          <a:p>
            <a:pPr marL="0" marR="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600" b="1" dirty="0">
                <a:solidFill>
                  <a:srgbClr val="0070C0"/>
                </a:solidFill>
                <a:latin typeface="Times New Roman"/>
                <a:ea typeface="Times New Roman"/>
                <a:cs typeface="Times New Roman"/>
                <a:sym typeface="Times New Roman"/>
              </a:rPr>
              <a:t>4. Multi-Framework Support: </a:t>
            </a:r>
            <a:r>
              <a:rPr lang="en-US" sz="1600" dirty="0">
                <a:solidFill>
                  <a:srgbClr val="00B050"/>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supports a wide range of popular machine learning frameworks, including </a:t>
            </a:r>
            <a:r>
              <a:rPr lang="en-US" sz="1600" dirty="0" err="1">
                <a:solidFill>
                  <a:schemeClr val="dk1"/>
                </a:solidFill>
                <a:latin typeface="Times New Roman"/>
                <a:ea typeface="Times New Roman"/>
                <a:cs typeface="Times New Roman"/>
                <a:sym typeface="Times New Roman"/>
              </a:rPr>
              <a:t>TensorFlow</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PyTorch</a:t>
            </a:r>
            <a:r>
              <a:rPr lang="en-US" sz="1600" dirty="0">
                <a:solidFill>
                  <a:schemeClr val="dk1"/>
                </a:solidFill>
                <a:latin typeface="Times New Roman"/>
                <a:ea typeface="Times New Roman"/>
                <a:cs typeface="Times New Roman"/>
                <a:sym typeface="Times New Roman"/>
              </a:rPr>
              <a:t>, and </a:t>
            </a:r>
            <a:r>
              <a:rPr lang="en-US" sz="1600" dirty="0" err="1">
                <a:solidFill>
                  <a:schemeClr val="dk1"/>
                </a:solidFill>
                <a:latin typeface="Times New Roman"/>
                <a:ea typeface="Times New Roman"/>
                <a:cs typeface="Times New Roman"/>
                <a:sym typeface="Times New Roman"/>
              </a:rPr>
              <a:t>scikit</a:t>
            </a:r>
            <a:r>
              <a:rPr lang="en-US" sz="1600" dirty="0">
                <a:solidFill>
                  <a:schemeClr val="dk1"/>
                </a:solidFill>
                <a:latin typeface="Times New Roman"/>
                <a:ea typeface="Times New Roman"/>
                <a:cs typeface="Times New Roman"/>
                <a:sym typeface="Times New Roman"/>
              </a:rPr>
              <a:t>-learn. This means that you can use Gradio with the framework of your choice, without having to rewrite your code.</a:t>
            </a:r>
            <a:endParaRPr dirty="0"/>
          </a:p>
          <a:p>
            <a:pPr marL="0" marR="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600" b="1" dirty="0">
                <a:solidFill>
                  <a:srgbClr val="0070C0"/>
                </a:solidFill>
                <a:latin typeface="Times New Roman"/>
                <a:ea typeface="Times New Roman"/>
                <a:cs typeface="Times New Roman"/>
                <a:sym typeface="Times New Roman"/>
              </a:rPr>
              <a:t>5. Multi-Language Support: </a:t>
            </a:r>
            <a:r>
              <a:rPr lang="en-US" sz="1600" dirty="0">
                <a:solidFill>
                  <a:srgbClr val="00B050"/>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supports multiple programming languages, including Python, R, and Julia. This means that you can use Gradio with the language of your choice, without having to learn a new language or switch to a different language.</a:t>
            </a:r>
            <a:endParaRPr dirty="0"/>
          </a:p>
          <a:p>
            <a:pPr marL="0" marR="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p:txBody>
      </p:sp>
      <p:sp>
        <p:nvSpPr>
          <p:cNvPr id="329" name="Google Shape;329;p25"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30" name="Google Shape;330;p25"/>
          <p:cNvSpPr/>
          <p:nvPr/>
        </p:nvSpPr>
        <p:spPr>
          <a:xfrm>
            <a:off x="1226760" y="160338"/>
            <a:ext cx="329923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B2D6D"/>
                </a:solidFill>
                <a:latin typeface="Times New Roman"/>
                <a:ea typeface="Times New Roman"/>
                <a:cs typeface="Times New Roman"/>
                <a:sym typeface="Times New Roman"/>
              </a:rPr>
              <a:t>Features of Gradio: </a:t>
            </a:r>
            <a:endParaRPr dirty="0"/>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16855989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anim calcmode="lin" valueType="num">
                                      <p:cBhvr additive="base">
                                        <p:cTn id="7" dur="500"/>
                                        <p:tgtEl>
                                          <p:spTgt spid="326"/>
                                        </p:tgtEl>
                                        <p:attrNameLst>
                                          <p:attrName>ppt_w</p:attrName>
                                        </p:attrNameLst>
                                      </p:cBhvr>
                                      <p:tavLst>
                                        <p:tav tm="0">
                                          <p:val>
                                            <p:strVal val="0"/>
                                          </p:val>
                                        </p:tav>
                                        <p:tav tm="100000">
                                          <p:val>
                                            <p:strVal val="#ppt_w"/>
                                          </p:val>
                                        </p:tav>
                                      </p:tavLst>
                                    </p:anim>
                                    <p:anim calcmode="lin" valueType="num">
                                      <p:cBhvr additive="base">
                                        <p:cTn id="8" dur="500"/>
                                        <p:tgtEl>
                                          <p:spTgt spid="32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27"/>
                                        </p:tgtEl>
                                        <p:attrNameLst>
                                          <p:attrName>style.visibility</p:attrName>
                                        </p:attrNameLst>
                                      </p:cBhvr>
                                      <p:to>
                                        <p:strVal val="visible"/>
                                      </p:to>
                                    </p:set>
                                    <p:anim calcmode="lin" valueType="num">
                                      <p:cBhvr additive="base">
                                        <p:cTn id="11" dur="500"/>
                                        <p:tgtEl>
                                          <p:spTgt spid="327"/>
                                        </p:tgtEl>
                                        <p:attrNameLst>
                                          <p:attrName>ppt_w</p:attrName>
                                        </p:attrNameLst>
                                      </p:cBhvr>
                                      <p:tavLst>
                                        <p:tav tm="0">
                                          <p:val>
                                            <p:strVal val="0"/>
                                          </p:val>
                                        </p:tav>
                                        <p:tav tm="100000">
                                          <p:val>
                                            <p:strVal val="#ppt_w"/>
                                          </p:val>
                                        </p:tav>
                                      </p:tavLst>
                                    </p:anim>
                                    <p:anim calcmode="lin" valueType="num">
                                      <p:cBhvr additive="base">
                                        <p:cTn id="12" dur="500"/>
                                        <p:tgtEl>
                                          <p:spTgt spid="327"/>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gtEl>
                                        <p:attrNameLst>
                                          <p:attrName>style.visibility</p:attrName>
                                        </p:attrNameLst>
                                      </p:cBhvr>
                                      <p:to>
                                        <p:strVal val="visible"/>
                                      </p:to>
                                    </p:set>
                                    <p:animEffect transition="in" filter="fade">
                                      <p:cBhvr>
                                        <p:cTn id="1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26"/>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37" name="Google Shape;337;p26"/>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38" name="Google Shape;338;p26"/>
          <p:cNvSpPr txBox="1"/>
          <p:nvPr/>
        </p:nvSpPr>
        <p:spPr>
          <a:xfrm>
            <a:off x="235814" y="216117"/>
            <a:ext cx="5080074" cy="52322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Installing Gradio:</a:t>
            </a:r>
            <a:endParaRPr/>
          </a:p>
        </p:txBody>
      </p:sp>
      <p:sp>
        <p:nvSpPr>
          <p:cNvPr id="339" name="Google Shape;339;p26"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pic>
        <p:nvPicPr>
          <p:cNvPr id="340" name="Google Shape;340;p26" descr="hello_world demo"/>
          <p:cNvPicPr preferRelativeResize="0"/>
          <p:nvPr/>
        </p:nvPicPr>
        <p:blipFill rotWithShape="1">
          <a:blip r:embed="rId3">
            <a:alphaModFix/>
          </a:blip>
          <a:srcRect/>
          <a:stretch/>
        </p:blipFill>
        <p:spPr>
          <a:xfrm>
            <a:off x="1202032" y="4293156"/>
            <a:ext cx="9134159" cy="2311914"/>
          </a:xfrm>
          <a:prstGeom prst="rect">
            <a:avLst/>
          </a:prstGeom>
          <a:noFill/>
          <a:ln>
            <a:noFill/>
          </a:ln>
          <a:effectLst>
            <a:outerShdw blurRad="44450" dist="27940" dir="5400000" algn="ctr">
              <a:srgbClr val="000000">
                <a:alpha val="31764"/>
              </a:srgbClr>
            </a:outerShdw>
          </a:effec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865442"/>
            <a:ext cx="97345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23113097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p:tgtEl>
                                          <p:spTgt spid="336"/>
                                        </p:tgtEl>
                                        <p:attrNameLst>
                                          <p:attrName>ppt_w</p:attrName>
                                        </p:attrNameLst>
                                      </p:cBhvr>
                                      <p:tavLst>
                                        <p:tav tm="0">
                                          <p:val>
                                            <p:strVal val="0"/>
                                          </p:val>
                                        </p:tav>
                                        <p:tav tm="100000">
                                          <p:val>
                                            <p:strVal val="#ppt_w"/>
                                          </p:val>
                                        </p:tav>
                                      </p:tavLst>
                                    </p:anim>
                                    <p:anim calcmode="lin" valueType="num">
                                      <p:cBhvr additive="base">
                                        <p:cTn id="8" dur="500"/>
                                        <p:tgtEl>
                                          <p:spTgt spid="33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37"/>
                                        </p:tgtEl>
                                        <p:attrNameLst>
                                          <p:attrName>style.visibility</p:attrName>
                                        </p:attrNameLst>
                                      </p:cBhvr>
                                      <p:to>
                                        <p:strVal val="visible"/>
                                      </p:to>
                                    </p:set>
                                    <p:anim calcmode="lin" valueType="num">
                                      <p:cBhvr additive="base">
                                        <p:cTn id="11" dur="500"/>
                                        <p:tgtEl>
                                          <p:spTgt spid="337"/>
                                        </p:tgtEl>
                                        <p:attrNameLst>
                                          <p:attrName>ppt_w</p:attrName>
                                        </p:attrNameLst>
                                      </p:cBhvr>
                                      <p:tavLst>
                                        <p:tav tm="0">
                                          <p:val>
                                            <p:strVal val="0"/>
                                          </p:val>
                                        </p:tav>
                                        <p:tav tm="100000">
                                          <p:val>
                                            <p:strVal val="#ppt_w"/>
                                          </p:val>
                                        </p:tav>
                                      </p:tavLst>
                                    </p:anim>
                                    <p:anim calcmode="lin" valueType="num">
                                      <p:cBhvr additive="base">
                                        <p:cTn id="12" dur="500"/>
                                        <p:tgtEl>
                                          <p:spTgt spid="337"/>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8"/>
                                        </p:tgtEl>
                                        <p:attrNameLst>
                                          <p:attrName>style.visibility</p:attrName>
                                        </p:attrNameLst>
                                      </p:cBhvr>
                                      <p:to>
                                        <p:strVal val="visible"/>
                                      </p:to>
                                    </p:set>
                                    <p:anim calcmode="lin" valueType="num">
                                      <p:cBhvr additive="base">
                                        <p:cTn id="17" dur="500"/>
                                        <p:tgtEl>
                                          <p:spTgt spid="33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0"/>
                                        </p:tgtEl>
                                        <p:attrNameLst>
                                          <p:attrName>style.visibility</p:attrName>
                                        </p:attrNameLst>
                                      </p:cBhvr>
                                      <p:to>
                                        <p:strVal val="visible"/>
                                      </p:to>
                                    </p:set>
                                    <p:animEffect transition="in" filter="fade">
                                      <p:cBhvr>
                                        <p:cTn id="22" dur="3644"/>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C50A30D-E4E8-40C8-9C5A-5DB1892D130F}"/>
              </a:ext>
            </a:extLst>
          </p:cNvPr>
          <p:cNvSpPr txBox="1"/>
          <p:nvPr/>
        </p:nvSpPr>
        <p:spPr>
          <a:xfrm>
            <a:off x="3236826" y="69933"/>
            <a:ext cx="5960286" cy="1015663"/>
          </a:xfrm>
          <a:prstGeom prst="rect">
            <a:avLst/>
          </a:prstGeom>
          <a:noFill/>
        </p:spPr>
        <p:txBody>
          <a:bodyPr wrap="none" rtlCol="0">
            <a:spAutoFit/>
          </a:bodyPr>
          <a:lstStyle/>
          <a:p>
            <a:pPr algn="ctr"/>
            <a:r>
              <a:rPr lang="en-US" sz="6000" b="1" dirty="0">
                <a:solidFill>
                  <a:schemeClr val="accent1"/>
                </a:solidFill>
                <a:latin typeface="+mj-lt"/>
              </a:rPr>
              <a:t>Team</a:t>
            </a:r>
            <a:r>
              <a:rPr lang="en-US" sz="6000" b="1" dirty="0">
                <a:solidFill>
                  <a:schemeClr val="accent2"/>
                </a:solidFill>
                <a:latin typeface="+mj-lt"/>
              </a:rPr>
              <a:t> Members</a:t>
            </a:r>
          </a:p>
        </p:txBody>
      </p:sp>
      <p:sp>
        <p:nvSpPr>
          <p:cNvPr id="25" name="TextBox 24">
            <a:extLst>
              <a:ext uri="{FF2B5EF4-FFF2-40B4-BE49-F238E27FC236}">
                <a16:creationId xmlns:a16="http://schemas.microsoft.com/office/drawing/2014/main" xmlns="" id="{B91088F0-DAEC-4FEC-951B-241EE264568C}"/>
              </a:ext>
            </a:extLst>
          </p:cNvPr>
          <p:cNvSpPr txBox="1"/>
          <p:nvPr/>
        </p:nvSpPr>
        <p:spPr>
          <a:xfrm>
            <a:off x="3685976" y="4112193"/>
            <a:ext cx="2642070" cy="400110"/>
          </a:xfrm>
          <a:prstGeom prst="rect">
            <a:avLst/>
          </a:prstGeom>
          <a:noFill/>
        </p:spPr>
        <p:txBody>
          <a:bodyPr wrap="none" rtlCol="0">
            <a:spAutoFit/>
          </a:bodyPr>
          <a:lstStyle/>
          <a:p>
            <a:r>
              <a:rPr lang="en-US" sz="2000" b="1" dirty="0">
                <a:solidFill>
                  <a:srgbClr val="DE7D1C"/>
                </a:solidFill>
                <a:latin typeface="Times New Roman" pitchFamily="18" charset="0"/>
                <a:cs typeface="Times New Roman" pitchFamily="18" charset="0"/>
              </a:rPr>
              <a:t>Mohammad </a:t>
            </a:r>
            <a:r>
              <a:rPr lang="en-US" sz="2000" b="1" dirty="0" err="1">
                <a:solidFill>
                  <a:srgbClr val="DE7D1C"/>
                </a:solidFill>
                <a:latin typeface="Times New Roman" pitchFamily="18" charset="0"/>
                <a:cs typeface="Times New Roman" pitchFamily="18" charset="0"/>
              </a:rPr>
              <a:t>Javadpur</a:t>
            </a:r>
            <a:endParaRPr lang="en-US" sz="2000" b="1" dirty="0">
              <a:solidFill>
                <a:srgbClr val="DE7D1C"/>
              </a:solidFill>
              <a:latin typeface="Times New Roman" pitchFamily="18" charset="0"/>
              <a:cs typeface="Times New Roman" pitchFamily="18" charset="0"/>
            </a:endParaRPr>
          </a:p>
        </p:txBody>
      </p:sp>
      <p:sp>
        <p:nvSpPr>
          <p:cNvPr id="27" name="TextBox 26">
            <a:extLst>
              <a:ext uri="{FF2B5EF4-FFF2-40B4-BE49-F238E27FC236}">
                <a16:creationId xmlns:a16="http://schemas.microsoft.com/office/drawing/2014/main" xmlns="" id="{E0065464-68FB-4F29-AF64-02FF1A644C15}"/>
              </a:ext>
            </a:extLst>
          </p:cNvPr>
          <p:cNvSpPr txBox="1"/>
          <p:nvPr/>
        </p:nvSpPr>
        <p:spPr>
          <a:xfrm>
            <a:off x="2008727" y="1680270"/>
            <a:ext cx="2219390" cy="400110"/>
          </a:xfrm>
          <a:prstGeom prst="rect">
            <a:avLst/>
          </a:prstGeom>
          <a:noFill/>
        </p:spPr>
        <p:txBody>
          <a:bodyPr wrap="none" rtlCol="0">
            <a:spAutoFit/>
          </a:bodyPr>
          <a:lstStyle/>
          <a:p>
            <a:r>
              <a:rPr lang="en-US" sz="2000" b="1" dirty="0" err="1" smtClean="0">
                <a:solidFill>
                  <a:srgbClr val="DE7D1C"/>
                </a:solidFill>
                <a:latin typeface="Times New Roman" pitchFamily="18" charset="0"/>
                <a:cs typeface="Times New Roman" pitchFamily="18" charset="0"/>
              </a:rPr>
              <a:t>Vahid</a:t>
            </a:r>
            <a:r>
              <a:rPr lang="en-US" sz="2000" b="1" dirty="0" smtClean="0">
                <a:solidFill>
                  <a:srgbClr val="DE7D1C"/>
                </a:solidFill>
                <a:latin typeface="Times New Roman" pitchFamily="18" charset="0"/>
                <a:cs typeface="Times New Roman" pitchFamily="18" charset="0"/>
              </a:rPr>
              <a:t> </a:t>
            </a:r>
            <a:r>
              <a:rPr lang="en-US" sz="2000" b="1" dirty="0" err="1" smtClean="0">
                <a:solidFill>
                  <a:srgbClr val="DE7D1C"/>
                </a:solidFill>
                <a:latin typeface="Times New Roman" pitchFamily="18" charset="0"/>
                <a:cs typeface="Times New Roman" pitchFamily="18" charset="0"/>
              </a:rPr>
              <a:t>Ebrahimian</a:t>
            </a:r>
            <a:endParaRPr lang="en-US" sz="2000" b="1" dirty="0">
              <a:solidFill>
                <a:srgbClr val="DE7D1C"/>
              </a:solidFill>
              <a:latin typeface="Times New Roman" pitchFamily="18" charset="0"/>
              <a:cs typeface="Times New Roman" pitchFamily="18" charset="0"/>
            </a:endParaRPr>
          </a:p>
        </p:txBody>
      </p:sp>
      <p:sp>
        <p:nvSpPr>
          <p:cNvPr id="28" name="TextBox 27">
            <a:extLst>
              <a:ext uri="{FF2B5EF4-FFF2-40B4-BE49-F238E27FC236}">
                <a16:creationId xmlns:a16="http://schemas.microsoft.com/office/drawing/2014/main" xmlns="" id="{31628FEE-3C43-43DE-ACAD-BD6085AC32C9}"/>
              </a:ext>
            </a:extLst>
          </p:cNvPr>
          <p:cNvSpPr txBox="1"/>
          <p:nvPr/>
        </p:nvSpPr>
        <p:spPr>
          <a:xfrm>
            <a:off x="6344339" y="1699025"/>
            <a:ext cx="2497928" cy="400110"/>
          </a:xfrm>
          <a:prstGeom prst="rect">
            <a:avLst/>
          </a:prstGeom>
          <a:noFill/>
        </p:spPr>
        <p:txBody>
          <a:bodyPr wrap="none" rtlCol="0">
            <a:spAutoFit/>
          </a:bodyPr>
          <a:lstStyle/>
          <a:p>
            <a:r>
              <a:rPr lang="en-US" sz="2000" b="1" dirty="0" err="1">
                <a:solidFill>
                  <a:srgbClr val="DE7D1C"/>
                </a:solidFill>
                <a:latin typeface="Times New Roman" pitchFamily="18" charset="0"/>
                <a:cs typeface="Times New Roman" pitchFamily="18" charset="0"/>
              </a:rPr>
              <a:t>Mahboobe</a:t>
            </a:r>
            <a:r>
              <a:rPr lang="en-US" sz="2000" b="1" dirty="0" smtClean="0">
                <a:solidFill>
                  <a:schemeClr val="accent2"/>
                </a:solidFill>
              </a:rPr>
              <a:t> </a:t>
            </a:r>
            <a:r>
              <a:rPr lang="en-US" sz="2000" b="1" dirty="0" err="1">
                <a:solidFill>
                  <a:srgbClr val="DE7D1C"/>
                </a:solidFill>
                <a:latin typeface="Times New Roman" pitchFamily="18" charset="0"/>
                <a:cs typeface="Times New Roman" pitchFamily="18" charset="0"/>
              </a:rPr>
              <a:t>Askarian</a:t>
            </a:r>
            <a:endParaRPr lang="en-US" sz="2000" b="1" dirty="0">
              <a:solidFill>
                <a:srgbClr val="DE7D1C"/>
              </a:solidFill>
              <a:latin typeface="Times New Roman" pitchFamily="18" charset="0"/>
              <a:cs typeface="Times New Roman" pitchFamily="18" charset="0"/>
            </a:endParaRPr>
          </a:p>
        </p:txBody>
      </p:sp>
      <p:grpSp>
        <p:nvGrpSpPr>
          <p:cNvPr id="3" name="Group 2">
            <a:extLst>
              <a:ext uri="{FF2B5EF4-FFF2-40B4-BE49-F238E27FC236}">
                <a16:creationId xmlns:a16="http://schemas.microsoft.com/office/drawing/2014/main" xmlns="" id="{E765BABE-DD55-486B-AF81-D9375C07856F}"/>
              </a:ext>
            </a:extLst>
          </p:cNvPr>
          <p:cNvGrpSpPr/>
          <p:nvPr/>
        </p:nvGrpSpPr>
        <p:grpSpPr>
          <a:xfrm>
            <a:off x="2357975" y="2222086"/>
            <a:ext cx="1756825" cy="1229964"/>
            <a:chOff x="2847689" y="2138076"/>
            <a:chExt cx="1609725" cy="1609725"/>
          </a:xfrm>
        </p:grpSpPr>
        <p:sp>
          <p:nvSpPr>
            <p:cNvPr id="14" name="Freeform: Shape 13">
              <a:extLst>
                <a:ext uri="{FF2B5EF4-FFF2-40B4-BE49-F238E27FC236}">
                  <a16:creationId xmlns:a16="http://schemas.microsoft.com/office/drawing/2014/main" xmlns="" id="{8094E76F-D745-4C2F-AE6D-559257BF2F04}"/>
                </a:ext>
              </a:extLst>
            </p:cNvPr>
            <p:cNvSpPr/>
            <p:nvPr/>
          </p:nvSpPr>
          <p:spPr>
            <a:xfrm>
              <a:off x="2847689" y="2138076"/>
              <a:ext cx="1609725" cy="1609725"/>
            </a:xfrm>
            <a:custGeom>
              <a:avLst/>
              <a:gdLst>
                <a:gd name="connsiteX0" fmla="*/ 1289971 w 1609725"/>
                <a:gd name="connsiteY0" fmla="*/ 1605820 h 1609725"/>
                <a:gd name="connsiteX1" fmla="*/ 322993 w 1609725"/>
                <a:gd name="connsiteY1" fmla="*/ 1605820 h 1609725"/>
                <a:gd name="connsiteX2" fmla="*/ 7144 w 1609725"/>
                <a:gd name="connsiteY2" fmla="*/ 1289971 h 1609725"/>
                <a:gd name="connsiteX3" fmla="*/ 7144 w 1609725"/>
                <a:gd name="connsiteY3" fmla="*/ 322993 h 1609725"/>
                <a:gd name="connsiteX4" fmla="*/ 322993 w 1609725"/>
                <a:gd name="connsiteY4" fmla="*/ 7144 h 1609725"/>
                <a:gd name="connsiteX5" fmla="*/ 1289971 w 1609725"/>
                <a:gd name="connsiteY5" fmla="*/ 7144 h 1609725"/>
                <a:gd name="connsiteX6" fmla="*/ 1605820 w 1609725"/>
                <a:gd name="connsiteY6" fmla="*/ 322993 h 1609725"/>
                <a:gd name="connsiteX7" fmla="*/ 1605820 w 1609725"/>
                <a:gd name="connsiteY7" fmla="*/ 1289876 h 1609725"/>
                <a:gd name="connsiteX8" fmla="*/ 1289971 w 1609725"/>
                <a:gd name="connsiteY8" fmla="*/ 160582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725" h="1609725">
                  <a:moveTo>
                    <a:pt x="1289971" y="1605820"/>
                  </a:moveTo>
                  <a:lnTo>
                    <a:pt x="322993" y="1605820"/>
                  </a:lnTo>
                  <a:cubicBezTo>
                    <a:pt x="148590" y="1605820"/>
                    <a:pt x="7144" y="1464373"/>
                    <a:pt x="7144" y="1289971"/>
                  </a:cubicBezTo>
                  <a:lnTo>
                    <a:pt x="7144" y="322993"/>
                  </a:lnTo>
                  <a:cubicBezTo>
                    <a:pt x="7144" y="148590"/>
                    <a:pt x="148590" y="7144"/>
                    <a:pt x="322993" y="7144"/>
                  </a:cubicBezTo>
                  <a:lnTo>
                    <a:pt x="1289971" y="7144"/>
                  </a:lnTo>
                  <a:cubicBezTo>
                    <a:pt x="1464373" y="7144"/>
                    <a:pt x="1605820" y="148590"/>
                    <a:pt x="1605820" y="322993"/>
                  </a:cubicBezTo>
                  <a:lnTo>
                    <a:pt x="1605820" y="1289876"/>
                  </a:lnTo>
                  <a:cubicBezTo>
                    <a:pt x="1605820" y="1464373"/>
                    <a:pt x="1464373" y="1605820"/>
                    <a:pt x="1289971" y="1605820"/>
                  </a:cubicBezTo>
                  <a:close/>
                </a:path>
              </a:pathLst>
            </a:custGeom>
            <a:noFill/>
            <a:ln w="9525" cap="flat">
              <a:solidFill>
                <a:srgbClr val="0A1931"/>
              </a:solidFill>
              <a:prstDash val="solid"/>
              <a:miter/>
            </a:ln>
          </p:spPr>
          <p:txBody>
            <a:bodyPr rtlCol="0" anchor="ctr"/>
            <a:lstStyle/>
            <a:p>
              <a:endParaRPr lang="en-US"/>
            </a:p>
          </p:txBody>
        </p:sp>
        <p:sp>
          <p:nvSpPr>
            <p:cNvPr id="29" name="Rectangle 28">
              <a:extLst>
                <a:ext uri="{FF2B5EF4-FFF2-40B4-BE49-F238E27FC236}">
                  <a16:creationId xmlns:a16="http://schemas.microsoft.com/office/drawing/2014/main" xmlns="" id="{E3397BF7-D5A2-4CA4-A157-8C8AE9CA8C6A}"/>
                </a:ext>
              </a:extLst>
            </p:cNvPr>
            <p:cNvSpPr/>
            <p:nvPr/>
          </p:nvSpPr>
          <p:spPr>
            <a:xfrm>
              <a:off x="2921221" y="2183195"/>
              <a:ext cx="1452416" cy="1329257"/>
            </a:xfrm>
            <a:prstGeom prst="rect">
              <a:avLst/>
            </a:prstGeom>
          </p:spPr>
          <p:txBody>
            <a:bodyPr wrap="square">
              <a:spAutoFit/>
            </a:bodyPr>
            <a:lstStyle/>
            <a:p>
              <a:pPr algn="ctr"/>
              <a:r>
                <a:rPr lang="en-US" sz="2000" b="1" dirty="0">
                  <a:solidFill>
                    <a:schemeClr val="accent2"/>
                  </a:solidFill>
                </a:rPr>
                <a:t>Heading an liar of the </a:t>
              </a:r>
              <a:r>
                <a:rPr lang="en-US" sz="2000" b="1" dirty="0" smtClean="0">
                  <a:solidFill>
                    <a:schemeClr val="accent2"/>
                  </a:solidFill>
                </a:rPr>
                <a:t>group</a:t>
              </a:r>
            </a:p>
          </p:txBody>
        </p:sp>
      </p:grpSp>
      <p:grpSp>
        <p:nvGrpSpPr>
          <p:cNvPr id="21" name="Group 20">
            <a:extLst>
              <a:ext uri="{FF2B5EF4-FFF2-40B4-BE49-F238E27FC236}">
                <a16:creationId xmlns:a16="http://schemas.microsoft.com/office/drawing/2014/main" xmlns="" id="{36C08BE4-2AA0-4442-B8DB-029592BB6652}"/>
              </a:ext>
            </a:extLst>
          </p:cNvPr>
          <p:cNvGrpSpPr/>
          <p:nvPr/>
        </p:nvGrpSpPr>
        <p:grpSpPr>
          <a:xfrm>
            <a:off x="6562725" y="2231002"/>
            <a:ext cx="1936882" cy="1049517"/>
            <a:chOff x="8699659" y="2138076"/>
            <a:chExt cx="1609725" cy="1609725"/>
          </a:xfrm>
        </p:grpSpPr>
        <p:sp>
          <p:nvSpPr>
            <p:cNvPr id="18" name="Freeform: Shape 17">
              <a:extLst>
                <a:ext uri="{FF2B5EF4-FFF2-40B4-BE49-F238E27FC236}">
                  <a16:creationId xmlns:a16="http://schemas.microsoft.com/office/drawing/2014/main" xmlns="" id="{81ABCB94-DA9C-4A10-A8A2-C99109E68395}"/>
                </a:ext>
              </a:extLst>
            </p:cNvPr>
            <p:cNvSpPr/>
            <p:nvPr/>
          </p:nvSpPr>
          <p:spPr>
            <a:xfrm>
              <a:off x="8699659" y="2138076"/>
              <a:ext cx="1609725" cy="1609725"/>
            </a:xfrm>
            <a:custGeom>
              <a:avLst/>
              <a:gdLst>
                <a:gd name="connsiteX0" fmla="*/ 1289876 w 1609725"/>
                <a:gd name="connsiteY0" fmla="*/ 1605820 h 1609725"/>
                <a:gd name="connsiteX1" fmla="*/ 322993 w 1609725"/>
                <a:gd name="connsiteY1" fmla="*/ 1605820 h 1609725"/>
                <a:gd name="connsiteX2" fmla="*/ 7144 w 1609725"/>
                <a:gd name="connsiteY2" fmla="*/ 1289971 h 1609725"/>
                <a:gd name="connsiteX3" fmla="*/ 7144 w 1609725"/>
                <a:gd name="connsiteY3" fmla="*/ 322993 h 1609725"/>
                <a:gd name="connsiteX4" fmla="*/ 322993 w 1609725"/>
                <a:gd name="connsiteY4" fmla="*/ 7144 h 1609725"/>
                <a:gd name="connsiteX5" fmla="*/ 1289876 w 1609725"/>
                <a:gd name="connsiteY5" fmla="*/ 7144 h 1609725"/>
                <a:gd name="connsiteX6" fmla="*/ 1605725 w 1609725"/>
                <a:gd name="connsiteY6" fmla="*/ 322993 h 1609725"/>
                <a:gd name="connsiteX7" fmla="*/ 1605725 w 1609725"/>
                <a:gd name="connsiteY7" fmla="*/ 1289876 h 1609725"/>
                <a:gd name="connsiteX8" fmla="*/ 1289876 w 1609725"/>
                <a:gd name="connsiteY8" fmla="*/ 160582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725" h="1609725">
                  <a:moveTo>
                    <a:pt x="1289876" y="1605820"/>
                  </a:moveTo>
                  <a:lnTo>
                    <a:pt x="322993" y="1605820"/>
                  </a:lnTo>
                  <a:cubicBezTo>
                    <a:pt x="148590" y="1605820"/>
                    <a:pt x="7144" y="1464373"/>
                    <a:pt x="7144" y="1289971"/>
                  </a:cubicBezTo>
                  <a:lnTo>
                    <a:pt x="7144" y="322993"/>
                  </a:lnTo>
                  <a:cubicBezTo>
                    <a:pt x="7144" y="148590"/>
                    <a:pt x="148590" y="7144"/>
                    <a:pt x="322993" y="7144"/>
                  </a:cubicBezTo>
                  <a:lnTo>
                    <a:pt x="1289876" y="7144"/>
                  </a:lnTo>
                  <a:cubicBezTo>
                    <a:pt x="1464278" y="7144"/>
                    <a:pt x="1605725" y="148590"/>
                    <a:pt x="1605725" y="322993"/>
                  </a:cubicBezTo>
                  <a:lnTo>
                    <a:pt x="1605725" y="1289876"/>
                  </a:lnTo>
                  <a:cubicBezTo>
                    <a:pt x="1605725" y="1464373"/>
                    <a:pt x="1464278" y="1605820"/>
                    <a:pt x="1289876" y="1605820"/>
                  </a:cubicBezTo>
                  <a:close/>
                </a:path>
              </a:pathLst>
            </a:custGeom>
            <a:noFill/>
            <a:ln w="9525" cap="flat">
              <a:solidFill>
                <a:srgbClr val="0A1931"/>
              </a:solidFill>
              <a:prstDash val="solid"/>
              <a:miter/>
            </a:ln>
          </p:spPr>
          <p:txBody>
            <a:bodyPr rtlCol="0" anchor="ctr"/>
            <a:lstStyle/>
            <a:p>
              <a:endParaRPr lang="en-US"/>
            </a:p>
          </p:txBody>
        </p:sp>
        <p:sp>
          <p:nvSpPr>
            <p:cNvPr id="30" name="Rectangle 29">
              <a:extLst>
                <a:ext uri="{FF2B5EF4-FFF2-40B4-BE49-F238E27FC236}">
                  <a16:creationId xmlns:a16="http://schemas.microsoft.com/office/drawing/2014/main" xmlns="" id="{403887D1-DEFA-466B-920C-102DE4F59C66}"/>
                </a:ext>
              </a:extLst>
            </p:cNvPr>
            <p:cNvSpPr/>
            <p:nvPr/>
          </p:nvSpPr>
          <p:spPr>
            <a:xfrm>
              <a:off x="8778313" y="2183197"/>
              <a:ext cx="1452416" cy="1085739"/>
            </a:xfrm>
            <a:prstGeom prst="rect">
              <a:avLst/>
            </a:prstGeom>
          </p:spPr>
          <p:txBody>
            <a:bodyPr wrap="square">
              <a:spAutoFit/>
            </a:bodyPr>
            <a:lstStyle/>
            <a:p>
              <a:pPr algn="ctr"/>
              <a:r>
                <a:rPr lang="en-US" sz="2000" b="1" dirty="0">
                  <a:solidFill>
                    <a:schemeClr val="accent2"/>
                  </a:solidFill>
                </a:rPr>
                <a:t>Teacher</a:t>
              </a:r>
              <a:r>
                <a:rPr lang="en-US" dirty="0" smtClean="0">
                  <a:solidFill>
                    <a:schemeClr val="accent1"/>
                  </a:solidFill>
                </a:rPr>
                <a:t> </a:t>
              </a:r>
              <a:r>
                <a:rPr lang="en-US" sz="2000" b="1" dirty="0">
                  <a:solidFill>
                    <a:schemeClr val="accent2"/>
                  </a:solidFill>
                </a:rPr>
                <a:t>and Data </a:t>
              </a:r>
              <a:r>
                <a:rPr lang="en-US" sz="2000" b="1" dirty="0" smtClean="0">
                  <a:solidFill>
                    <a:schemeClr val="accent2"/>
                  </a:solidFill>
                </a:rPr>
                <a:t>Senior</a:t>
              </a:r>
            </a:p>
          </p:txBody>
        </p:sp>
      </p:grpSp>
      <p:grpSp>
        <p:nvGrpSpPr>
          <p:cNvPr id="4" name="Group 3">
            <a:extLst>
              <a:ext uri="{FF2B5EF4-FFF2-40B4-BE49-F238E27FC236}">
                <a16:creationId xmlns:a16="http://schemas.microsoft.com/office/drawing/2014/main" xmlns="" id="{69C24C8F-CAD2-48A8-B5E2-A7815531871F}"/>
              </a:ext>
            </a:extLst>
          </p:cNvPr>
          <p:cNvGrpSpPr/>
          <p:nvPr/>
        </p:nvGrpSpPr>
        <p:grpSpPr>
          <a:xfrm>
            <a:off x="3936226" y="4672175"/>
            <a:ext cx="2138479" cy="974097"/>
            <a:chOff x="1536954" y="4558855"/>
            <a:chExt cx="1609725" cy="1609725"/>
          </a:xfrm>
        </p:grpSpPr>
        <p:sp>
          <p:nvSpPr>
            <p:cNvPr id="16" name="Freeform: Shape 15">
              <a:extLst>
                <a:ext uri="{FF2B5EF4-FFF2-40B4-BE49-F238E27FC236}">
                  <a16:creationId xmlns:a16="http://schemas.microsoft.com/office/drawing/2014/main" xmlns="" id="{6F4FAF43-6C57-47F1-A79F-6254BF7C073E}"/>
                </a:ext>
              </a:extLst>
            </p:cNvPr>
            <p:cNvSpPr/>
            <p:nvPr/>
          </p:nvSpPr>
          <p:spPr>
            <a:xfrm>
              <a:off x="1536954" y="4558855"/>
              <a:ext cx="1609725" cy="1609725"/>
            </a:xfrm>
            <a:custGeom>
              <a:avLst/>
              <a:gdLst>
                <a:gd name="connsiteX0" fmla="*/ 322993 w 1609725"/>
                <a:gd name="connsiteY0" fmla="*/ 1605725 h 1609725"/>
                <a:gd name="connsiteX1" fmla="*/ 1289876 w 1609725"/>
                <a:gd name="connsiteY1" fmla="*/ 1605725 h 1609725"/>
                <a:gd name="connsiteX2" fmla="*/ 1605725 w 1609725"/>
                <a:gd name="connsiteY2" fmla="*/ 1289875 h 1609725"/>
                <a:gd name="connsiteX3" fmla="*/ 1605725 w 1609725"/>
                <a:gd name="connsiteY3" fmla="*/ 322993 h 1609725"/>
                <a:gd name="connsiteX4" fmla="*/ 1289876 w 1609725"/>
                <a:gd name="connsiteY4" fmla="*/ 7144 h 1609725"/>
                <a:gd name="connsiteX5" fmla="*/ 322993 w 1609725"/>
                <a:gd name="connsiteY5" fmla="*/ 7144 h 1609725"/>
                <a:gd name="connsiteX6" fmla="*/ 7144 w 1609725"/>
                <a:gd name="connsiteY6" fmla="*/ 322993 h 1609725"/>
                <a:gd name="connsiteX7" fmla="*/ 7144 w 1609725"/>
                <a:gd name="connsiteY7" fmla="*/ 1289875 h 1609725"/>
                <a:gd name="connsiteX8" fmla="*/ 322993 w 1609725"/>
                <a:gd name="connsiteY8" fmla="*/ 1605725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725" h="1609725">
                  <a:moveTo>
                    <a:pt x="322993" y="1605725"/>
                  </a:moveTo>
                  <a:lnTo>
                    <a:pt x="1289876" y="1605725"/>
                  </a:lnTo>
                  <a:cubicBezTo>
                    <a:pt x="1464278" y="1605725"/>
                    <a:pt x="1605725" y="1464278"/>
                    <a:pt x="1605725" y="1289875"/>
                  </a:cubicBezTo>
                  <a:lnTo>
                    <a:pt x="1605725" y="322993"/>
                  </a:lnTo>
                  <a:cubicBezTo>
                    <a:pt x="1605725" y="148590"/>
                    <a:pt x="1464278" y="7144"/>
                    <a:pt x="1289876" y="7144"/>
                  </a:cubicBezTo>
                  <a:lnTo>
                    <a:pt x="322993" y="7144"/>
                  </a:lnTo>
                  <a:cubicBezTo>
                    <a:pt x="148590" y="7144"/>
                    <a:pt x="7144" y="148590"/>
                    <a:pt x="7144" y="322993"/>
                  </a:cubicBezTo>
                  <a:lnTo>
                    <a:pt x="7144" y="1289875"/>
                  </a:lnTo>
                  <a:cubicBezTo>
                    <a:pt x="7144" y="1464373"/>
                    <a:pt x="148590" y="1605725"/>
                    <a:pt x="322993" y="1605725"/>
                  </a:cubicBezTo>
                  <a:close/>
                </a:path>
              </a:pathLst>
            </a:custGeom>
            <a:noFill/>
            <a:ln w="9525" cap="flat">
              <a:solidFill>
                <a:srgbClr val="0A1931"/>
              </a:solidFill>
              <a:prstDash val="solid"/>
              <a:miter/>
            </a:ln>
          </p:spPr>
          <p:txBody>
            <a:bodyPr rtlCol="0" anchor="ctr"/>
            <a:lstStyle/>
            <a:p>
              <a:endParaRPr lang="en-US"/>
            </a:p>
          </p:txBody>
        </p:sp>
        <p:sp>
          <p:nvSpPr>
            <p:cNvPr id="31" name="Rectangle 30">
              <a:extLst>
                <a:ext uri="{FF2B5EF4-FFF2-40B4-BE49-F238E27FC236}">
                  <a16:creationId xmlns:a16="http://schemas.microsoft.com/office/drawing/2014/main" xmlns="" id="{08EAD644-0FC1-413C-A072-B2D3FB05BA13}"/>
                </a:ext>
              </a:extLst>
            </p:cNvPr>
            <p:cNvSpPr/>
            <p:nvPr/>
          </p:nvSpPr>
          <p:spPr>
            <a:xfrm>
              <a:off x="1613047" y="4640103"/>
              <a:ext cx="1452416" cy="881077"/>
            </a:xfrm>
            <a:prstGeom prst="rect">
              <a:avLst/>
            </a:prstGeom>
          </p:spPr>
          <p:txBody>
            <a:bodyPr wrap="square">
              <a:spAutoFit/>
            </a:bodyPr>
            <a:lstStyle/>
            <a:p>
              <a:pPr algn="ctr"/>
              <a:r>
                <a:rPr lang="en-US" sz="2000" b="1" dirty="0">
                  <a:solidFill>
                    <a:schemeClr val="accent2"/>
                  </a:solidFill>
                </a:rPr>
                <a:t>AI Senior &amp; Data </a:t>
              </a:r>
              <a:r>
                <a:rPr lang="en-US" sz="2000" b="1" dirty="0" smtClean="0">
                  <a:solidFill>
                    <a:schemeClr val="accent2"/>
                  </a:solidFill>
                </a:rPr>
                <a:t>Scientist</a:t>
              </a:r>
            </a:p>
          </p:txBody>
        </p:sp>
      </p:gr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442" y="1680270"/>
            <a:ext cx="1299210" cy="16876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2028" y="1827332"/>
            <a:ext cx="1444892" cy="14448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7071" y="4112193"/>
            <a:ext cx="1613047" cy="16130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Footer Placeholder 4"/>
          <p:cNvSpPr>
            <a:spLocks noGrp="1"/>
          </p:cNvSpPr>
          <p:nvPr>
            <p:ph type="ftr" sz="quarter" idx="11"/>
          </p:nvPr>
        </p:nvSpPr>
        <p:spPr/>
        <p:txBody>
          <a:bodyPr/>
          <a:lstStyle/>
          <a:p>
            <a:r>
              <a:rPr lang="en-US" smtClean="0"/>
              <a:t>Kaizen Group AI</a:t>
            </a:r>
            <a:endParaRPr lang="en-US"/>
          </a:p>
        </p:txBody>
      </p:sp>
      <p:sp>
        <p:nvSpPr>
          <p:cNvPr id="6" name="Slide Number Placeholder 5"/>
          <p:cNvSpPr>
            <a:spLocks noGrp="1"/>
          </p:cNvSpPr>
          <p:nvPr>
            <p:ph type="sldNum" sz="quarter" idx="12"/>
          </p:nvPr>
        </p:nvSpPr>
        <p:spPr/>
        <p:txBody>
          <a:bodyPr/>
          <a:lstStyle/>
          <a:p>
            <a:fld id="{02383E7E-9DFE-4A1E-AEC2-D2E19E891C2C}" type="slidenum">
              <a:rPr lang="en-US" smtClean="0"/>
              <a:t>2</a:t>
            </a:fld>
            <a:endParaRPr lang="en-US"/>
          </a:p>
        </p:txBody>
      </p:sp>
    </p:spTree>
    <p:extLst>
      <p:ext uri="{BB962C8B-B14F-4D97-AF65-F5344CB8AC3E}">
        <p14:creationId xmlns:p14="http://schemas.microsoft.com/office/powerpoint/2010/main" val="6062606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7"/>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46" name="Google Shape;346;p27"/>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47" name="Google Shape;347;p27"/>
          <p:cNvSpPr txBox="1"/>
          <p:nvPr/>
        </p:nvSpPr>
        <p:spPr>
          <a:xfrm>
            <a:off x="605610" y="144510"/>
            <a:ext cx="7302502" cy="52322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solidFill>
                <a:latin typeface="Times New Roman"/>
                <a:ea typeface="Times New Roman"/>
                <a:cs typeface="Times New Roman"/>
                <a:sym typeface="Times New Roman"/>
              </a:rPr>
              <a:t>Setting up a development environment </a:t>
            </a:r>
            <a:r>
              <a:rPr lang="en-US" sz="2800" b="1" dirty="0" err="1">
                <a:solidFill>
                  <a:schemeClr val="accent2"/>
                </a:solidFill>
                <a:latin typeface="Times New Roman"/>
                <a:ea typeface="Times New Roman"/>
                <a:cs typeface="Times New Roman"/>
                <a:sym typeface="Times New Roman"/>
              </a:rPr>
              <a:t>Gradio</a:t>
            </a:r>
            <a:endParaRPr dirty="0"/>
          </a:p>
        </p:txBody>
      </p:sp>
      <p:sp>
        <p:nvSpPr>
          <p:cNvPr id="349" name="Google Shape;349;p27"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50" name="Google Shape;350;p27"/>
          <p:cNvSpPr/>
          <p:nvPr/>
        </p:nvSpPr>
        <p:spPr>
          <a:xfrm>
            <a:off x="605610" y="922023"/>
            <a:ext cx="9985225" cy="1015663"/>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000"/>
              <a:buFont typeface="Noto Sans Symbols"/>
              <a:buChar char="❑"/>
            </a:pPr>
            <a:r>
              <a:rPr lang="en-US" sz="2000" dirty="0">
                <a:solidFill>
                  <a:schemeClr val="dk1"/>
                </a:solidFill>
                <a:latin typeface="Times New Roman"/>
                <a:ea typeface="Times New Roman"/>
                <a:cs typeface="Times New Roman"/>
                <a:sym typeface="Times New Roman"/>
              </a:rPr>
              <a:t>To set up a development environment for </a:t>
            </a:r>
            <a:r>
              <a:rPr lang="en-US" sz="2000" dirty="0" err="1">
                <a:solidFill>
                  <a:schemeClr val="dk1"/>
                </a:solidFill>
                <a:latin typeface="Times New Roman"/>
                <a:ea typeface="Times New Roman"/>
                <a:cs typeface="Times New Roman"/>
                <a:sym typeface="Times New Roman"/>
              </a:rPr>
              <a:t>Gradio</a:t>
            </a:r>
            <a:r>
              <a:rPr lang="en-US" sz="2000" dirty="0">
                <a:solidFill>
                  <a:schemeClr val="dk1"/>
                </a:solidFill>
                <a:latin typeface="Times New Roman"/>
                <a:ea typeface="Times New Roman"/>
                <a:cs typeface="Times New Roman"/>
                <a:sym typeface="Times New Roman"/>
              </a:rPr>
              <a:t>, you will need to have Python 3.8 or later installed on your computer. Here are the steps to set up a development environment for </a:t>
            </a:r>
            <a:r>
              <a:rPr lang="en-US" sz="2000" dirty="0" err="1">
                <a:solidFill>
                  <a:schemeClr val="dk1"/>
                </a:solidFill>
                <a:latin typeface="Times New Roman"/>
                <a:ea typeface="Times New Roman"/>
                <a:cs typeface="Times New Roman"/>
                <a:sym typeface="Times New Roman"/>
              </a:rPr>
              <a:t>Gradio</a:t>
            </a:r>
            <a:r>
              <a:rPr lang="en-US" sz="2000" dirty="0">
                <a:solidFill>
                  <a:schemeClr val="dk1"/>
                </a:solidFill>
                <a:latin typeface="Times New Roman"/>
                <a:ea typeface="Times New Roman"/>
                <a:cs typeface="Times New Roman"/>
                <a:sym typeface="Times New Roman"/>
              </a:rPr>
              <a:t>:</a:t>
            </a: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10" y="2034613"/>
            <a:ext cx="808672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33" y="3920563"/>
            <a:ext cx="586740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9626325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500"/>
                                        <p:tgtEl>
                                          <p:spTgt spid="347"/>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 calcmode="lin" valueType="num">
                                      <p:cBhvr additive="base">
                                        <p:cTn id="10" dur="500"/>
                                        <p:tgtEl>
                                          <p:spTgt spid="345"/>
                                        </p:tgtEl>
                                        <p:attrNameLst>
                                          <p:attrName>ppt_w</p:attrName>
                                        </p:attrNameLst>
                                      </p:cBhvr>
                                      <p:tavLst>
                                        <p:tav tm="0">
                                          <p:val>
                                            <p:strVal val="0"/>
                                          </p:val>
                                        </p:tav>
                                        <p:tav tm="100000">
                                          <p:val>
                                            <p:strVal val="#ppt_w"/>
                                          </p:val>
                                        </p:tav>
                                      </p:tavLst>
                                    </p:anim>
                                    <p:anim calcmode="lin" valueType="num">
                                      <p:cBhvr additive="base">
                                        <p:cTn id="11" dur="500"/>
                                        <p:tgtEl>
                                          <p:spTgt spid="345"/>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346"/>
                                        </p:tgtEl>
                                        <p:attrNameLst>
                                          <p:attrName>style.visibility</p:attrName>
                                        </p:attrNameLst>
                                      </p:cBhvr>
                                      <p:to>
                                        <p:strVal val="visible"/>
                                      </p:to>
                                    </p:set>
                                    <p:anim calcmode="lin" valueType="num">
                                      <p:cBhvr additive="base">
                                        <p:cTn id="14" dur="500"/>
                                        <p:tgtEl>
                                          <p:spTgt spid="346"/>
                                        </p:tgtEl>
                                        <p:attrNameLst>
                                          <p:attrName>ppt_w</p:attrName>
                                        </p:attrNameLst>
                                      </p:cBhvr>
                                      <p:tavLst>
                                        <p:tav tm="0">
                                          <p:val>
                                            <p:strVal val="0"/>
                                          </p:val>
                                        </p:tav>
                                        <p:tav tm="100000">
                                          <p:val>
                                            <p:strVal val="#ppt_w"/>
                                          </p:val>
                                        </p:tav>
                                      </p:tavLst>
                                    </p:anim>
                                    <p:anim calcmode="lin" valueType="num">
                                      <p:cBhvr additive="base">
                                        <p:cTn id="15" dur="500"/>
                                        <p:tgtEl>
                                          <p:spTgt spid="346"/>
                                        </p:tgtEl>
                                        <p:attrNameLst>
                                          <p:attrName>ppt_h</p:attrName>
                                        </p:attrNameLst>
                                      </p:cBhvr>
                                      <p:tavLst>
                                        <p:tav tm="0">
                                          <p:val>
                                            <p:str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0"/>
                                        </p:tgtEl>
                                        <p:attrNameLst>
                                          <p:attrName>style.visibility</p:attrName>
                                        </p:attrNameLst>
                                      </p:cBhvr>
                                      <p:to>
                                        <p:strVal val="visible"/>
                                      </p:to>
                                    </p:set>
                                    <p:animEffect transition="in" filter="fade">
                                      <p:cBhvr>
                                        <p:cTn id="2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28"/>
          <p:cNvPicPr preferRelativeResize="0"/>
          <p:nvPr/>
        </p:nvPicPr>
        <p:blipFill rotWithShape="1">
          <a:blip r:embed="rId3">
            <a:alphaModFix/>
          </a:blip>
          <a:srcRect/>
          <a:stretch/>
        </p:blipFill>
        <p:spPr>
          <a:xfrm>
            <a:off x="6510760" y="1614606"/>
            <a:ext cx="5234246" cy="3090871"/>
          </a:xfrm>
          <a:prstGeom prst="rect">
            <a:avLst/>
          </a:prstGeom>
          <a:noFill/>
          <a:ln>
            <a:noFill/>
          </a:ln>
        </p:spPr>
      </p:pic>
      <p:pic>
        <p:nvPicPr>
          <p:cNvPr id="357" name="Google Shape;357;p28"/>
          <p:cNvPicPr preferRelativeResize="0"/>
          <p:nvPr/>
        </p:nvPicPr>
        <p:blipFill rotWithShape="1">
          <a:blip r:embed="rId4">
            <a:alphaModFix/>
          </a:blip>
          <a:srcRect/>
          <a:stretch/>
        </p:blipFill>
        <p:spPr>
          <a:xfrm>
            <a:off x="2202871" y="5097342"/>
            <a:ext cx="9889375" cy="1669218"/>
          </a:xfrm>
          <a:prstGeom prst="rect">
            <a:avLst/>
          </a:prstGeom>
          <a:noFill/>
          <a:ln>
            <a:noFill/>
          </a:ln>
        </p:spPr>
      </p:pic>
      <p:sp>
        <p:nvSpPr>
          <p:cNvPr id="358" name="Google Shape;358;p28"/>
          <p:cNvSpPr/>
          <p:nvPr/>
        </p:nvSpPr>
        <p:spPr>
          <a:xfrm>
            <a:off x="171796" y="862481"/>
            <a:ext cx="60960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rgbClr val="3C7DDE"/>
                </a:solidFill>
                <a:latin typeface="Times New Roman"/>
                <a:ea typeface="Times New Roman"/>
                <a:cs typeface="Times New Roman"/>
                <a:sym typeface="Times New Roman"/>
              </a:rPr>
              <a:t>Hugging Face </a:t>
            </a:r>
            <a:r>
              <a:rPr lang="en-US" sz="1400" dirty="0">
                <a:solidFill>
                  <a:schemeClr val="dk1"/>
                </a:solidFill>
                <a:latin typeface="Times New Roman"/>
                <a:ea typeface="Times New Roman"/>
                <a:cs typeface="Times New Roman"/>
                <a:sym typeface="Times New Roman"/>
              </a:rPr>
              <a:t>provides a wide range of pre-trained models for various NLP tasks, including sentiment analysis, text classification, machine translation, and more. These models are available in popular architectures such as </a:t>
            </a:r>
            <a:r>
              <a:rPr lang="en-US" sz="1400" dirty="0">
                <a:solidFill>
                  <a:srgbClr val="3C7DDE"/>
                </a:solidFill>
                <a:latin typeface="Times New Roman"/>
                <a:ea typeface="Times New Roman"/>
                <a:cs typeface="Times New Roman"/>
                <a:sym typeface="Times New Roman"/>
              </a:rPr>
              <a:t>BERT</a:t>
            </a:r>
            <a:r>
              <a:rPr lang="en-US" sz="1400" dirty="0">
                <a:solidFill>
                  <a:schemeClr val="dk1"/>
                </a:solidFill>
                <a:latin typeface="Times New Roman"/>
                <a:ea typeface="Times New Roman"/>
                <a:cs typeface="Times New Roman"/>
                <a:sym typeface="Times New Roman"/>
              </a:rPr>
              <a:t>, </a:t>
            </a:r>
            <a:r>
              <a:rPr lang="en-US" sz="1400" dirty="0">
                <a:solidFill>
                  <a:srgbClr val="3C7DDE"/>
                </a:solidFill>
                <a:latin typeface="Times New Roman"/>
                <a:ea typeface="Times New Roman"/>
                <a:cs typeface="Times New Roman"/>
                <a:sym typeface="Times New Roman"/>
              </a:rPr>
              <a:t>GPT</a:t>
            </a:r>
            <a:r>
              <a:rPr lang="en-US" sz="1400" dirty="0">
                <a:solidFill>
                  <a:schemeClr val="dk1"/>
                </a:solidFill>
                <a:latin typeface="Times New Roman"/>
                <a:ea typeface="Times New Roman"/>
                <a:cs typeface="Times New Roman"/>
                <a:sym typeface="Times New Roman"/>
              </a:rPr>
              <a:t>, </a:t>
            </a:r>
            <a:r>
              <a:rPr lang="en-US" sz="1400" dirty="0" err="1">
                <a:solidFill>
                  <a:srgbClr val="3C7DDE"/>
                </a:solidFill>
                <a:latin typeface="Times New Roman"/>
                <a:ea typeface="Times New Roman"/>
                <a:cs typeface="Times New Roman"/>
                <a:sym typeface="Times New Roman"/>
              </a:rPr>
              <a:t>RoBERTa</a:t>
            </a:r>
            <a:r>
              <a:rPr lang="en-US" sz="1400" dirty="0">
                <a:solidFill>
                  <a:schemeClr val="dk1"/>
                </a:solidFill>
                <a:latin typeface="Times New Roman"/>
                <a:ea typeface="Times New Roman"/>
                <a:cs typeface="Times New Roman"/>
                <a:sym typeface="Times New Roman"/>
              </a:rPr>
              <a:t>, and others. Hugging Face also offers a convenient Python library called "</a:t>
            </a:r>
            <a:r>
              <a:rPr lang="en-US" sz="1400" dirty="0">
                <a:solidFill>
                  <a:srgbClr val="3C7DDE"/>
                </a:solidFill>
                <a:latin typeface="Times New Roman"/>
                <a:ea typeface="Times New Roman"/>
                <a:cs typeface="Times New Roman"/>
                <a:sym typeface="Times New Roman"/>
              </a:rPr>
              <a:t>transformers</a:t>
            </a:r>
            <a:r>
              <a:rPr lang="en-US" sz="1400" dirty="0">
                <a:solidFill>
                  <a:schemeClr val="dk1"/>
                </a:solidFill>
                <a:latin typeface="Times New Roman"/>
                <a:ea typeface="Times New Roman"/>
                <a:cs typeface="Times New Roman"/>
                <a:sym typeface="Times New Roman"/>
              </a:rPr>
              <a:t>" that allows you to easily load, use, and fine-tune these pre-trained models.</a:t>
            </a:r>
            <a:endParaRPr dirty="0"/>
          </a:p>
          <a:p>
            <a:pPr marL="0" marR="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dirty="0">
                <a:solidFill>
                  <a:schemeClr val="dk1"/>
                </a:solidFill>
                <a:latin typeface="Times New Roman"/>
                <a:ea typeface="Times New Roman"/>
                <a:cs typeface="Times New Roman"/>
                <a:sym typeface="Times New Roman"/>
              </a:rPr>
              <a:t>On the other hand, </a:t>
            </a:r>
            <a:r>
              <a:rPr lang="en-US" sz="1400" dirty="0" err="1">
                <a:solidFill>
                  <a:srgbClr val="3C7DDE"/>
                </a:solidFill>
                <a:latin typeface="Times New Roman"/>
                <a:ea typeface="Times New Roman"/>
                <a:cs typeface="Times New Roman"/>
                <a:sym typeface="Times New Roman"/>
              </a:rPr>
              <a:t>Gradio</a:t>
            </a:r>
            <a:r>
              <a:rPr lang="en-US" sz="1400" dirty="0">
                <a:solidFill>
                  <a:schemeClr val="dk1"/>
                </a:solidFill>
                <a:latin typeface="Times New Roman"/>
                <a:ea typeface="Times New Roman"/>
                <a:cs typeface="Times New Roman"/>
                <a:sym typeface="Times New Roman"/>
              </a:rPr>
              <a:t> is a user interface library for ML models. It enables you to quickly create and deploy web-based interfaces for your ML models, including NLP models. </a:t>
            </a:r>
            <a:r>
              <a:rPr lang="en-US" sz="1400" dirty="0" err="1">
                <a:solidFill>
                  <a:schemeClr val="dk1"/>
                </a:solidFill>
                <a:latin typeface="Times New Roman"/>
                <a:ea typeface="Times New Roman"/>
                <a:cs typeface="Times New Roman"/>
                <a:sym typeface="Times New Roman"/>
              </a:rPr>
              <a:t>Gradio</a:t>
            </a:r>
            <a:r>
              <a:rPr lang="en-US" sz="1400" dirty="0">
                <a:solidFill>
                  <a:schemeClr val="dk1"/>
                </a:solidFill>
                <a:latin typeface="Times New Roman"/>
                <a:ea typeface="Times New Roman"/>
                <a:cs typeface="Times New Roman"/>
                <a:sym typeface="Times New Roman"/>
              </a:rPr>
              <a:t> simplifies the process of building interactive interfaces, allowing users to interact with your models by entering text, making selections, and visualizing the results.</a:t>
            </a:r>
            <a:endParaRPr dirty="0"/>
          </a:p>
          <a:p>
            <a:pPr marL="0" marR="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dirty="0">
                <a:solidFill>
                  <a:schemeClr val="dk1"/>
                </a:solidFill>
                <a:latin typeface="Times New Roman"/>
                <a:ea typeface="Times New Roman"/>
                <a:cs typeface="Times New Roman"/>
                <a:sym typeface="Times New Roman"/>
              </a:rPr>
              <a:t>By </a:t>
            </a:r>
            <a:r>
              <a:rPr lang="en-US" sz="1400" dirty="0">
                <a:solidFill>
                  <a:srgbClr val="3C7DDE"/>
                </a:solidFill>
                <a:latin typeface="Times New Roman"/>
                <a:ea typeface="Times New Roman"/>
                <a:cs typeface="Times New Roman"/>
                <a:sym typeface="Times New Roman"/>
              </a:rPr>
              <a:t>combining Hugging Face and </a:t>
            </a:r>
            <a:r>
              <a:rPr lang="en-US" sz="1400" dirty="0" err="1">
                <a:solidFill>
                  <a:srgbClr val="3C7DDE"/>
                </a:solidFill>
                <a:latin typeface="Times New Roman"/>
                <a:ea typeface="Times New Roman"/>
                <a:cs typeface="Times New Roman"/>
                <a:sym typeface="Times New Roman"/>
              </a:rPr>
              <a:t>Gradio</a:t>
            </a:r>
            <a:r>
              <a:rPr lang="en-US" sz="1400" dirty="0">
                <a:solidFill>
                  <a:schemeClr val="dk1"/>
                </a:solidFill>
                <a:latin typeface="Times New Roman"/>
                <a:ea typeface="Times New Roman"/>
                <a:cs typeface="Times New Roman"/>
                <a:sym typeface="Times New Roman"/>
              </a:rPr>
              <a:t>, you can build powerful NLP applications with user-friendly interfaces. For example, you can use a pre-trained sentiment analysis model from Hugging Face and create a </a:t>
            </a:r>
            <a:r>
              <a:rPr lang="en-US" sz="1400" dirty="0" err="1">
                <a:solidFill>
                  <a:schemeClr val="dk1"/>
                </a:solidFill>
                <a:latin typeface="Times New Roman"/>
                <a:ea typeface="Times New Roman"/>
                <a:cs typeface="Times New Roman"/>
                <a:sym typeface="Times New Roman"/>
              </a:rPr>
              <a:t>Gradio</a:t>
            </a:r>
            <a:r>
              <a:rPr lang="en-US" sz="1400" dirty="0">
                <a:solidFill>
                  <a:schemeClr val="dk1"/>
                </a:solidFill>
                <a:latin typeface="Times New Roman"/>
                <a:ea typeface="Times New Roman"/>
                <a:cs typeface="Times New Roman"/>
                <a:sym typeface="Times New Roman"/>
              </a:rPr>
              <a:t> interface where users can input text and instantly see the sentiment analysis results.</a:t>
            </a:r>
            <a:endParaRPr dirty="0"/>
          </a:p>
          <a:p>
            <a:pPr marL="0" marR="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p:txBody>
      </p:sp>
      <p:sp>
        <p:nvSpPr>
          <p:cNvPr id="359" name="Google Shape;359;p28"/>
          <p:cNvSpPr/>
          <p:nvPr/>
        </p:nvSpPr>
        <p:spPr>
          <a:xfrm>
            <a:off x="171796" y="135374"/>
            <a:ext cx="3178233"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1143A4"/>
                </a:solidFill>
                <a:latin typeface="Times New Roman"/>
                <a:ea typeface="Times New Roman"/>
                <a:cs typeface="Times New Roman"/>
                <a:sym typeface="Times New Roman"/>
              </a:rPr>
              <a:t>Hugging Face And Gradio </a:t>
            </a:r>
            <a:endParaRPr sz="2000" b="1">
              <a:solidFill>
                <a:srgbClr val="1143A4"/>
              </a:solidFill>
              <a:latin typeface="Quicksand"/>
              <a:ea typeface="Quicksand"/>
              <a:cs typeface="Quicksand"/>
              <a:sym typeface="Quicksand"/>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52493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9"/>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65" name="Google Shape;365;p29"/>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66" name="Google Shape;366;p29"/>
          <p:cNvSpPr txBox="1"/>
          <p:nvPr/>
        </p:nvSpPr>
        <p:spPr>
          <a:xfrm>
            <a:off x="368585" y="148649"/>
            <a:ext cx="7302502" cy="52322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solidFill>
                <a:latin typeface="Times New Roman"/>
                <a:ea typeface="Times New Roman"/>
                <a:cs typeface="Times New Roman"/>
                <a:sym typeface="Times New Roman"/>
              </a:rPr>
              <a:t>Recap of </a:t>
            </a:r>
            <a:r>
              <a:rPr lang="en-US" sz="2800" b="1" dirty="0" err="1">
                <a:solidFill>
                  <a:schemeClr val="accent2"/>
                </a:solidFill>
                <a:latin typeface="Times New Roman"/>
                <a:ea typeface="Times New Roman"/>
                <a:cs typeface="Times New Roman"/>
                <a:sym typeface="Times New Roman"/>
              </a:rPr>
              <a:t>Gradio</a:t>
            </a:r>
            <a:r>
              <a:rPr lang="en-US" sz="2800" b="1" dirty="0">
                <a:solidFill>
                  <a:schemeClr val="accent2"/>
                </a:solidFill>
                <a:latin typeface="Times New Roman"/>
                <a:ea typeface="Times New Roman"/>
                <a:cs typeface="Times New Roman"/>
                <a:sym typeface="Times New Roman"/>
              </a:rPr>
              <a:t> features and benefits</a:t>
            </a:r>
            <a:endParaRPr dirty="0"/>
          </a:p>
        </p:txBody>
      </p:sp>
      <p:sp>
        <p:nvSpPr>
          <p:cNvPr id="367" name="Google Shape;367;p29"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68" name="Google Shape;368;p29"/>
          <p:cNvSpPr/>
          <p:nvPr/>
        </p:nvSpPr>
        <p:spPr>
          <a:xfrm>
            <a:off x="1120919" y="960692"/>
            <a:ext cx="9146598" cy="53245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1143A4"/>
                </a:solidFill>
                <a:latin typeface="Times New Roman"/>
                <a:ea typeface="Times New Roman"/>
                <a:cs typeface="Times New Roman"/>
                <a:sym typeface="Times New Roman"/>
              </a:rPr>
              <a:t>Features:</a:t>
            </a:r>
            <a:endParaRPr dirty="0"/>
          </a:p>
          <a:p>
            <a:pPr marL="0" marR="0" lvl="0" indent="0" algn="l" rtl="0">
              <a:spcBef>
                <a:spcPts val="0"/>
              </a:spcBef>
              <a:spcAft>
                <a:spcPts val="0"/>
              </a:spcAft>
              <a:buNone/>
            </a:pPr>
            <a:endParaRPr sz="1800" b="1" dirty="0">
              <a:solidFill>
                <a:srgbClr val="1143A4"/>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Customizable input and output forms: </a:t>
            </a:r>
            <a:endParaRPr dirty="0"/>
          </a:p>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Users can create custom forms for their models, allowing them to accept a wide range of inputs, including images, text, and other data types.</a:t>
            </a: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Real-time feedback: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provides real-time feedback on the output of the model, allowing users to see the results of their input immediately.</a:t>
            </a: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Customizable UI: </a:t>
            </a:r>
            <a:endParaRPr dirty="0"/>
          </a:p>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The </a:t>
            </a: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interface can be customized to match the style and branding of the user's application or website.</a:t>
            </a: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Shareable: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provides a simple way to share models with others, without requiring any additional software or dependencies.</a:t>
            </a: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Multi-Framework Support: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supports a wide range of popular machine learning frameworks, including </a:t>
            </a:r>
            <a:r>
              <a:rPr lang="en-US" sz="1600" dirty="0" err="1">
                <a:solidFill>
                  <a:schemeClr val="dk1"/>
                </a:solidFill>
                <a:latin typeface="Times New Roman"/>
                <a:ea typeface="Times New Roman"/>
                <a:cs typeface="Times New Roman"/>
                <a:sym typeface="Times New Roman"/>
              </a:rPr>
              <a:t>TensorFlow</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PyTorch</a:t>
            </a:r>
            <a:r>
              <a:rPr lang="en-US" sz="1600" dirty="0">
                <a:solidFill>
                  <a:schemeClr val="dk1"/>
                </a:solidFill>
                <a:latin typeface="Times New Roman"/>
                <a:ea typeface="Times New Roman"/>
                <a:cs typeface="Times New Roman"/>
                <a:sym typeface="Times New Roman"/>
              </a:rPr>
              <a:t>, and </a:t>
            </a:r>
            <a:r>
              <a:rPr lang="en-US" sz="1600" dirty="0" err="1">
                <a:solidFill>
                  <a:schemeClr val="dk1"/>
                </a:solidFill>
                <a:latin typeface="Times New Roman"/>
                <a:ea typeface="Times New Roman"/>
                <a:cs typeface="Times New Roman"/>
                <a:sym typeface="Times New Roman"/>
              </a:rPr>
              <a:t>scikit</a:t>
            </a:r>
            <a:r>
              <a:rPr lang="en-US" sz="1600" dirty="0">
                <a:solidFill>
                  <a:schemeClr val="dk1"/>
                </a:solidFill>
                <a:latin typeface="Times New Roman"/>
                <a:ea typeface="Times New Roman"/>
                <a:cs typeface="Times New Roman"/>
                <a:sym typeface="Times New Roman"/>
              </a:rPr>
              <a:t>-learn.</a:t>
            </a: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Multi-Language Support: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supports multiple programming languages, including Python, R, and Julia.</a:t>
            </a: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Collaboration: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allows multiple users to collaborate on a shared model, allowing them to work together to improve the model's performance or create new models from scratch.</a:t>
            </a:r>
            <a:endParaRPr dirty="0"/>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01957764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additive="base">
                                        <p:cTn id="7" dur="500"/>
                                        <p:tgtEl>
                                          <p:spTgt spid="366"/>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 calcmode="lin" valueType="num">
                                      <p:cBhvr additive="base">
                                        <p:cTn id="10" dur="500"/>
                                        <p:tgtEl>
                                          <p:spTgt spid="364"/>
                                        </p:tgtEl>
                                        <p:attrNameLst>
                                          <p:attrName>ppt_w</p:attrName>
                                        </p:attrNameLst>
                                      </p:cBhvr>
                                      <p:tavLst>
                                        <p:tav tm="0">
                                          <p:val>
                                            <p:strVal val="0"/>
                                          </p:val>
                                        </p:tav>
                                        <p:tav tm="100000">
                                          <p:val>
                                            <p:strVal val="#ppt_w"/>
                                          </p:val>
                                        </p:tav>
                                      </p:tavLst>
                                    </p:anim>
                                    <p:anim calcmode="lin" valueType="num">
                                      <p:cBhvr additive="base">
                                        <p:cTn id="11" dur="500"/>
                                        <p:tgtEl>
                                          <p:spTgt spid="364"/>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365"/>
                                        </p:tgtEl>
                                        <p:attrNameLst>
                                          <p:attrName>style.visibility</p:attrName>
                                        </p:attrNameLst>
                                      </p:cBhvr>
                                      <p:to>
                                        <p:strVal val="visible"/>
                                      </p:to>
                                    </p:set>
                                    <p:anim calcmode="lin" valueType="num">
                                      <p:cBhvr additive="base">
                                        <p:cTn id="14" dur="500"/>
                                        <p:tgtEl>
                                          <p:spTgt spid="365"/>
                                        </p:tgtEl>
                                        <p:attrNameLst>
                                          <p:attrName>ppt_w</p:attrName>
                                        </p:attrNameLst>
                                      </p:cBhvr>
                                      <p:tavLst>
                                        <p:tav tm="0">
                                          <p:val>
                                            <p:strVal val="0"/>
                                          </p:val>
                                        </p:tav>
                                        <p:tav tm="100000">
                                          <p:val>
                                            <p:strVal val="#ppt_w"/>
                                          </p:val>
                                        </p:tav>
                                      </p:tavLst>
                                    </p:anim>
                                    <p:anim calcmode="lin" valueType="num">
                                      <p:cBhvr additive="base">
                                        <p:cTn id="15" dur="500"/>
                                        <p:tgtEl>
                                          <p:spTgt spid="365"/>
                                        </p:tgtEl>
                                        <p:attrNameLst>
                                          <p:attrName>ppt_h</p:attrName>
                                        </p:attrNameLst>
                                      </p:cBhvr>
                                      <p:tavLst>
                                        <p:tav tm="0">
                                          <p:val>
                                            <p:str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8"/>
                                        </p:tgtEl>
                                        <p:attrNameLst>
                                          <p:attrName>style.visibility</p:attrName>
                                        </p:attrNameLst>
                                      </p:cBhvr>
                                      <p:to>
                                        <p:strVal val="visible"/>
                                      </p:to>
                                    </p:set>
                                    <p:animEffect transition="in" filter="fade">
                                      <p:cBhvr>
                                        <p:cTn id="20"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74" name="Google Shape;374;p30"/>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75" name="Google Shape;375;p30"/>
          <p:cNvSpPr txBox="1"/>
          <p:nvPr/>
        </p:nvSpPr>
        <p:spPr>
          <a:xfrm>
            <a:off x="688972" y="71438"/>
            <a:ext cx="7302502" cy="523220"/>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accent2"/>
                </a:solidFill>
                <a:latin typeface="Times New Roman"/>
                <a:ea typeface="Times New Roman"/>
                <a:cs typeface="Times New Roman"/>
                <a:sym typeface="Times New Roman"/>
              </a:rPr>
              <a:t>Recap of </a:t>
            </a:r>
            <a:r>
              <a:rPr lang="en-US" sz="2800" b="1" dirty="0" err="1">
                <a:solidFill>
                  <a:schemeClr val="accent2"/>
                </a:solidFill>
                <a:latin typeface="Times New Roman"/>
                <a:ea typeface="Times New Roman"/>
                <a:cs typeface="Times New Roman"/>
                <a:sym typeface="Times New Roman"/>
              </a:rPr>
              <a:t>Gradio</a:t>
            </a:r>
            <a:r>
              <a:rPr lang="en-US" sz="2800" b="1" dirty="0">
                <a:solidFill>
                  <a:schemeClr val="accent2"/>
                </a:solidFill>
                <a:latin typeface="Times New Roman"/>
                <a:ea typeface="Times New Roman"/>
                <a:cs typeface="Times New Roman"/>
                <a:sym typeface="Times New Roman"/>
              </a:rPr>
              <a:t> features and benefits</a:t>
            </a:r>
            <a:endParaRPr dirty="0"/>
          </a:p>
        </p:txBody>
      </p:sp>
      <p:sp>
        <p:nvSpPr>
          <p:cNvPr id="376" name="Google Shape;376;p30"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77" name="Google Shape;377;p30"/>
          <p:cNvSpPr/>
          <p:nvPr/>
        </p:nvSpPr>
        <p:spPr>
          <a:xfrm>
            <a:off x="688972" y="770192"/>
            <a:ext cx="9466410" cy="5355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1143A4"/>
                </a:solidFill>
                <a:latin typeface="Times New Roman"/>
                <a:ea typeface="Times New Roman"/>
                <a:cs typeface="Times New Roman"/>
                <a:sym typeface="Times New Roman"/>
              </a:rPr>
              <a:t>Benefits</a:t>
            </a:r>
            <a:r>
              <a:rPr lang="en-US" sz="1800" dirty="0">
                <a:solidFill>
                  <a:schemeClr val="dk1"/>
                </a:solidFill>
                <a:latin typeface="Times New Roman"/>
                <a:ea typeface="Times New Roman"/>
                <a:cs typeface="Times New Roman"/>
                <a:sym typeface="Times New Roman"/>
              </a:rPr>
              <a:t>:</a:t>
            </a:r>
            <a:endParaRPr dirty="0"/>
          </a:p>
          <a:p>
            <a:pPr marL="0" marR="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b="1" dirty="0">
                <a:solidFill>
                  <a:srgbClr val="00B0F0"/>
                </a:solidFill>
                <a:latin typeface="Times New Roman"/>
                <a:ea typeface="Times New Roman"/>
                <a:cs typeface="Times New Roman"/>
                <a:sym typeface="Times New Roman"/>
              </a:rPr>
              <a:t>Ease of use: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provides an easy-to-use interface for creating web-based interfaces for machine learning models and other functions.</a:t>
            </a:r>
            <a:endParaRPr dirty="0"/>
          </a:p>
          <a:p>
            <a:pPr marL="0" marR="0" lvl="0" indent="0" algn="l" rtl="0">
              <a:spcBef>
                <a:spcPts val="0"/>
              </a:spcBef>
              <a:spcAft>
                <a:spcPts val="0"/>
              </a:spcAft>
              <a:buNone/>
            </a:pPr>
            <a:r>
              <a:rPr lang="en-US" sz="1600" b="1" dirty="0">
                <a:solidFill>
                  <a:srgbClr val="00B0F0"/>
                </a:solidFill>
                <a:latin typeface="Times New Roman"/>
                <a:ea typeface="Times New Roman"/>
                <a:cs typeface="Times New Roman"/>
                <a:sym typeface="Times New Roman"/>
              </a:rPr>
              <a:t>Customizability: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allows users to create custom interfaces that match the specific needs of their application or website.</a:t>
            </a:r>
            <a:endParaRPr dirty="0"/>
          </a:p>
          <a:p>
            <a:pPr marL="0" marR="0" lvl="0" indent="0" algn="l" rtl="0">
              <a:spcBef>
                <a:spcPts val="0"/>
              </a:spcBef>
              <a:spcAft>
                <a:spcPts val="0"/>
              </a:spcAft>
              <a:buNone/>
            </a:pPr>
            <a:r>
              <a:rPr lang="en-US" sz="1600" b="1" dirty="0" err="1">
                <a:solidFill>
                  <a:srgbClr val="00B0F0"/>
                </a:solidFill>
                <a:latin typeface="Times New Roman"/>
                <a:ea typeface="Times New Roman"/>
                <a:cs typeface="Times New Roman"/>
                <a:sym typeface="Times New Roman"/>
              </a:rPr>
              <a:t>Shareability</a:t>
            </a:r>
            <a:r>
              <a:rPr lang="en-US" sz="1600" b="1" dirty="0">
                <a:solidFill>
                  <a:srgbClr val="00B0F0"/>
                </a:solidFill>
                <a:latin typeface="Times New Roman"/>
                <a:ea typeface="Times New Roman"/>
                <a:cs typeface="Times New Roman"/>
                <a:sym typeface="Times New Roman"/>
              </a:rPr>
              <a:t>: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provides a simple way to share models with others, without requiring any additional software or dependencies.</a:t>
            </a:r>
            <a:endParaRPr dirty="0"/>
          </a:p>
          <a:p>
            <a:pPr marL="0" marR="0" lvl="0" indent="0" algn="l" rtl="0">
              <a:spcBef>
                <a:spcPts val="0"/>
              </a:spcBef>
              <a:spcAft>
                <a:spcPts val="0"/>
              </a:spcAft>
              <a:buNone/>
            </a:pPr>
            <a:r>
              <a:rPr lang="en-US" sz="1600" b="1" dirty="0">
                <a:solidFill>
                  <a:srgbClr val="00B0F0"/>
                </a:solidFill>
                <a:latin typeface="Times New Roman"/>
                <a:ea typeface="Times New Roman"/>
                <a:cs typeface="Times New Roman"/>
                <a:sym typeface="Times New Roman"/>
              </a:rPr>
              <a:t>Real-time feedback: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provides real-time feedback on the output of the model, allowing users to see the results of their input immediately.</a:t>
            </a:r>
            <a:endParaRPr dirty="0"/>
          </a:p>
          <a:p>
            <a:pPr marL="0" marR="0" lvl="0" indent="0" algn="l" rtl="0">
              <a:spcBef>
                <a:spcPts val="0"/>
              </a:spcBef>
              <a:spcAft>
                <a:spcPts val="0"/>
              </a:spcAft>
              <a:buNone/>
            </a:pPr>
            <a:r>
              <a:rPr lang="en-US" sz="1600" b="1" dirty="0">
                <a:solidFill>
                  <a:srgbClr val="00B0F0"/>
                </a:solidFill>
                <a:latin typeface="Times New Roman"/>
                <a:ea typeface="Times New Roman"/>
                <a:cs typeface="Times New Roman"/>
                <a:sym typeface="Times New Roman"/>
              </a:rPr>
              <a:t>Multi-Framework Support: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supports a wide range of popular machine learning frameworks, allowing users to use the framework of their choice.</a:t>
            </a:r>
            <a:endParaRPr dirty="0"/>
          </a:p>
          <a:p>
            <a:pPr marL="0" marR="0" lvl="0" indent="0" algn="l" rtl="0">
              <a:spcBef>
                <a:spcPts val="0"/>
              </a:spcBef>
              <a:spcAft>
                <a:spcPts val="0"/>
              </a:spcAft>
              <a:buNone/>
            </a:pPr>
            <a:r>
              <a:rPr lang="en-US" sz="1600" b="1" dirty="0">
                <a:solidFill>
                  <a:srgbClr val="00B0F0"/>
                </a:solidFill>
                <a:latin typeface="Times New Roman"/>
                <a:ea typeface="Times New Roman"/>
                <a:cs typeface="Times New Roman"/>
                <a:sym typeface="Times New Roman"/>
              </a:rPr>
              <a:t>Multi-Language Support: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supports multiple programming languages, allowing users to use the language of their choice.</a:t>
            </a:r>
            <a:endParaRPr dirty="0"/>
          </a:p>
          <a:p>
            <a:pPr marL="0" marR="0" lvl="0" indent="0" algn="l" rtl="0">
              <a:spcBef>
                <a:spcPts val="0"/>
              </a:spcBef>
              <a:spcAft>
                <a:spcPts val="0"/>
              </a:spcAft>
              <a:buNone/>
            </a:pPr>
            <a:r>
              <a:rPr lang="en-US" sz="1600" b="1" dirty="0">
                <a:solidFill>
                  <a:srgbClr val="00B0F0"/>
                </a:solidFill>
                <a:latin typeface="Times New Roman"/>
                <a:ea typeface="Times New Roman"/>
                <a:cs typeface="Times New Roman"/>
                <a:sym typeface="Times New Roman"/>
              </a:rPr>
              <a:t>Collaboration: </a:t>
            </a:r>
            <a:endParaRPr dirty="0"/>
          </a:p>
          <a:p>
            <a:pPr marL="0" marR="0" lvl="0" indent="0" algn="l" rtl="0">
              <a:spcBef>
                <a:spcPts val="0"/>
              </a:spcBef>
              <a:spcAft>
                <a:spcPts val="0"/>
              </a:spcAft>
              <a:buNone/>
            </a:pPr>
            <a:r>
              <a:rPr lang="en-US" sz="1600" dirty="0" err="1">
                <a:solidFill>
                  <a:schemeClr val="dk1"/>
                </a:solidFill>
                <a:latin typeface="Times New Roman"/>
                <a:ea typeface="Times New Roman"/>
                <a:cs typeface="Times New Roman"/>
                <a:sym typeface="Times New Roman"/>
              </a:rPr>
              <a:t>Gradio</a:t>
            </a:r>
            <a:r>
              <a:rPr lang="en-US" sz="1600" dirty="0">
                <a:solidFill>
                  <a:schemeClr val="dk1"/>
                </a:solidFill>
                <a:latin typeface="Times New Roman"/>
                <a:ea typeface="Times New Roman"/>
                <a:cs typeface="Times New Roman"/>
                <a:sym typeface="Times New Roman"/>
              </a:rPr>
              <a:t> allows multiple users to collaborate on a shared model, allowing them to work together to improve the model's performance or create new models from scratch.</a:t>
            </a:r>
            <a:endParaRPr dirty="0"/>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27130520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 calcmode="lin" valueType="num">
                                      <p:cBhvr additive="base">
                                        <p:cTn id="7" dur="500"/>
                                        <p:tgtEl>
                                          <p:spTgt spid="375"/>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373"/>
                                        </p:tgtEl>
                                        <p:attrNameLst>
                                          <p:attrName>style.visibility</p:attrName>
                                        </p:attrNameLst>
                                      </p:cBhvr>
                                      <p:to>
                                        <p:strVal val="visible"/>
                                      </p:to>
                                    </p:set>
                                    <p:anim calcmode="lin" valueType="num">
                                      <p:cBhvr additive="base">
                                        <p:cTn id="10" dur="500"/>
                                        <p:tgtEl>
                                          <p:spTgt spid="373"/>
                                        </p:tgtEl>
                                        <p:attrNameLst>
                                          <p:attrName>ppt_w</p:attrName>
                                        </p:attrNameLst>
                                      </p:cBhvr>
                                      <p:tavLst>
                                        <p:tav tm="0">
                                          <p:val>
                                            <p:strVal val="0"/>
                                          </p:val>
                                        </p:tav>
                                        <p:tav tm="100000">
                                          <p:val>
                                            <p:strVal val="#ppt_w"/>
                                          </p:val>
                                        </p:tav>
                                      </p:tavLst>
                                    </p:anim>
                                    <p:anim calcmode="lin" valueType="num">
                                      <p:cBhvr additive="base">
                                        <p:cTn id="11" dur="500"/>
                                        <p:tgtEl>
                                          <p:spTgt spid="373"/>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374"/>
                                        </p:tgtEl>
                                        <p:attrNameLst>
                                          <p:attrName>style.visibility</p:attrName>
                                        </p:attrNameLst>
                                      </p:cBhvr>
                                      <p:to>
                                        <p:strVal val="visible"/>
                                      </p:to>
                                    </p:set>
                                    <p:anim calcmode="lin" valueType="num">
                                      <p:cBhvr additive="base">
                                        <p:cTn id="14" dur="500"/>
                                        <p:tgtEl>
                                          <p:spTgt spid="374"/>
                                        </p:tgtEl>
                                        <p:attrNameLst>
                                          <p:attrName>ppt_w</p:attrName>
                                        </p:attrNameLst>
                                      </p:cBhvr>
                                      <p:tavLst>
                                        <p:tav tm="0">
                                          <p:val>
                                            <p:strVal val="0"/>
                                          </p:val>
                                        </p:tav>
                                        <p:tav tm="100000">
                                          <p:val>
                                            <p:strVal val="#ppt_w"/>
                                          </p:val>
                                        </p:tav>
                                      </p:tavLst>
                                    </p:anim>
                                    <p:anim calcmode="lin" valueType="num">
                                      <p:cBhvr additive="base">
                                        <p:cTn id="15" dur="500"/>
                                        <p:tgtEl>
                                          <p:spTgt spid="374"/>
                                        </p:tgtEl>
                                        <p:attrNameLst>
                                          <p:attrName>ppt_h</p:attrName>
                                        </p:attrNameLst>
                                      </p:cBhvr>
                                      <p:tavLst>
                                        <p:tav tm="0">
                                          <p:val>
                                            <p:str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7"/>
                                        </p:tgtEl>
                                        <p:attrNameLst>
                                          <p:attrName>style.visibility</p:attrName>
                                        </p:attrNameLst>
                                      </p:cBhvr>
                                      <p:to>
                                        <p:strVal val="visible"/>
                                      </p:to>
                                    </p:set>
                                    <p:animEffect transition="in" filter="fade">
                                      <p:cBhvr>
                                        <p:cTn id="20" dur="5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p:nvPr/>
        </p:nvSpPr>
        <p:spPr>
          <a:xfrm>
            <a:off x="-7144" y="-7144"/>
            <a:ext cx="12201525" cy="6867525"/>
          </a:xfrm>
          <a:custGeom>
            <a:avLst/>
            <a:gdLst/>
            <a:ahLst/>
            <a:cxnLst/>
            <a:rect l="l" t="t" r="r" b="b"/>
            <a:pathLst>
              <a:path w="12201525" h="6867525" extrusionOk="0">
                <a:moveTo>
                  <a:pt x="10087927" y="7144"/>
                </a:moveTo>
                <a:lnTo>
                  <a:pt x="8134541" y="465296"/>
                </a:lnTo>
                <a:lnTo>
                  <a:pt x="8132350" y="455962"/>
                </a:lnTo>
                <a:lnTo>
                  <a:pt x="10046017" y="7144"/>
                </a:lnTo>
                <a:lnTo>
                  <a:pt x="10087927" y="7144"/>
                </a:lnTo>
                <a:close/>
                <a:moveTo>
                  <a:pt x="8132350" y="1094423"/>
                </a:moveTo>
                <a:lnTo>
                  <a:pt x="8134541" y="1103662"/>
                </a:lnTo>
                <a:lnTo>
                  <a:pt x="12200191" y="150114"/>
                </a:lnTo>
                <a:lnTo>
                  <a:pt x="12200191" y="140303"/>
                </a:lnTo>
                <a:lnTo>
                  <a:pt x="8132350" y="1094423"/>
                </a:lnTo>
                <a:close/>
                <a:moveTo>
                  <a:pt x="8132350" y="1732788"/>
                </a:moveTo>
                <a:lnTo>
                  <a:pt x="8134541" y="1742027"/>
                </a:lnTo>
                <a:lnTo>
                  <a:pt x="12200191" y="788480"/>
                </a:lnTo>
                <a:lnTo>
                  <a:pt x="12200191" y="778764"/>
                </a:lnTo>
                <a:lnTo>
                  <a:pt x="8132350" y="1732788"/>
                </a:lnTo>
                <a:close/>
                <a:moveTo>
                  <a:pt x="8132350" y="2371154"/>
                </a:moveTo>
                <a:lnTo>
                  <a:pt x="8134541" y="2380488"/>
                </a:lnTo>
                <a:lnTo>
                  <a:pt x="12200191" y="1426940"/>
                </a:lnTo>
                <a:lnTo>
                  <a:pt x="12200191" y="1417130"/>
                </a:lnTo>
                <a:lnTo>
                  <a:pt x="8132350" y="2371154"/>
                </a:lnTo>
                <a:close/>
                <a:moveTo>
                  <a:pt x="8132350" y="3009614"/>
                </a:moveTo>
                <a:lnTo>
                  <a:pt x="8134541" y="3018854"/>
                </a:lnTo>
                <a:lnTo>
                  <a:pt x="12200191" y="2065306"/>
                </a:lnTo>
                <a:lnTo>
                  <a:pt x="12200191" y="2055495"/>
                </a:lnTo>
                <a:lnTo>
                  <a:pt x="8132350" y="3009614"/>
                </a:lnTo>
                <a:close/>
                <a:moveTo>
                  <a:pt x="8132350" y="3647980"/>
                </a:moveTo>
                <a:lnTo>
                  <a:pt x="8134541" y="3657219"/>
                </a:lnTo>
                <a:lnTo>
                  <a:pt x="12200191" y="2703671"/>
                </a:lnTo>
                <a:lnTo>
                  <a:pt x="12200191" y="2693861"/>
                </a:lnTo>
                <a:lnTo>
                  <a:pt x="8132350" y="3647980"/>
                </a:lnTo>
                <a:close/>
                <a:moveTo>
                  <a:pt x="8132350" y="4286346"/>
                </a:moveTo>
                <a:lnTo>
                  <a:pt x="8134541" y="4295680"/>
                </a:lnTo>
                <a:lnTo>
                  <a:pt x="12200191" y="3342132"/>
                </a:lnTo>
                <a:lnTo>
                  <a:pt x="12200191" y="3332321"/>
                </a:lnTo>
                <a:lnTo>
                  <a:pt x="8132350" y="4286346"/>
                </a:lnTo>
                <a:close/>
                <a:moveTo>
                  <a:pt x="8132350" y="4924806"/>
                </a:moveTo>
                <a:lnTo>
                  <a:pt x="8134541" y="4934046"/>
                </a:lnTo>
                <a:lnTo>
                  <a:pt x="12200191" y="3980498"/>
                </a:lnTo>
                <a:lnTo>
                  <a:pt x="12200191" y="3970687"/>
                </a:lnTo>
                <a:lnTo>
                  <a:pt x="8132350" y="4924806"/>
                </a:lnTo>
                <a:close/>
                <a:moveTo>
                  <a:pt x="8132350" y="5563172"/>
                </a:moveTo>
                <a:lnTo>
                  <a:pt x="8134541" y="5572411"/>
                </a:lnTo>
                <a:lnTo>
                  <a:pt x="12200191" y="4618863"/>
                </a:lnTo>
                <a:lnTo>
                  <a:pt x="12200191" y="4609053"/>
                </a:lnTo>
                <a:lnTo>
                  <a:pt x="8132350" y="5563172"/>
                </a:lnTo>
                <a:close/>
                <a:moveTo>
                  <a:pt x="8132350" y="6201537"/>
                </a:moveTo>
                <a:lnTo>
                  <a:pt x="8134541" y="6210776"/>
                </a:lnTo>
                <a:lnTo>
                  <a:pt x="12200191" y="5257229"/>
                </a:lnTo>
                <a:lnTo>
                  <a:pt x="12200191" y="5247513"/>
                </a:lnTo>
                <a:lnTo>
                  <a:pt x="8132350" y="6201537"/>
                </a:lnTo>
                <a:close/>
                <a:moveTo>
                  <a:pt x="8132350" y="6839903"/>
                </a:moveTo>
                <a:lnTo>
                  <a:pt x="8134541" y="6849237"/>
                </a:lnTo>
                <a:lnTo>
                  <a:pt x="12200191" y="5895689"/>
                </a:lnTo>
                <a:lnTo>
                  <a:pt x="12200191" y="5885879"/>
                </a:lnTo>
                <a:lnTo>
                  <a:pt x="8132350" y="6839903"/>
                </a:lnTo>
                <a:close/>
                <a:moveTo>
                  <a:pt x="10746867" y="6865144"/>
                </a:moveTo>
                <a:lnTo>
                  <a:pt x="10788682" y="6865144"/>
                </a:lnTo>
                <a:lnTo>
                  <a:pt x="12200191" y="6534055"/>
                </a:lnTo>
                <a:lnTo>
                  <a:pt x="12200191" y="6524244"/>
                </a:lnTo>
                <a:lnTo>
                  <a:pt x="10746867" y="6865144"/>
                </a:lnTo>
                <a:close/>
                <a:moveTo>
                  <a:pt x="2663381" y="7144"/>
                </a:moveTo>
                <a:lnTo>
                  <a:pt x="2621661" y="7144"/>
                </a:lnTo>
                <a:lnTo>
                  <a:pt x="4574953" y="465296"/>
                </a:lnTo>
                <a:lnTo>
                  <a:pt x="4577144" y="455962"/>
                </a:lnTo>
                <a:lnTo>
                  <a:pt x="2663381" y="7144"/>
                </a:lnTo>
                <a:close/>
                <a:moveTo>
                  <a:pt x="4577144" y="1094423"/>
                </a:moveTo>
                <a:lnTo>
                  <a:pt x="9335" y="23051"/>
                </a:lnTo>
                <a:lnTo>
                  <a:pt x="7144" y="32385"/>
                </a:lnTo>
                <a:lnTo>
                  <a:pt x="4574953" y="1103757"/>
                </a:lnTo>
                <a:lnTo>
                  <a:pt x="4577144" y="1094423"/>
                </a:lnTo>
                <a:close/>
                <a:moveTo>
                  <a:pt x="4577144" y="1732788"/>
                </a:moveTo>
                <a:lnTo>
                  <a:pt x="9335" y="661511"/>
                </a:lnTo>
                <a:lnTo>
                  <a:pt x="7144" y="670751"/>
                </a:lnTo>
                <a:lnTo>
                  <a:pt x="4574953" y="1742123"/>
                </a:lnTo>
                <a:lnTo>
                  <a:pt x="4577144" y="1732788"/>
                </a:lnTo>
                <a:close/>
                <a:moveTo>
                  <a:pt x="4577144" y="2371154"/>
                </a:moveTo>
                <a:lnTo>
                  <a:pt x="9335" y="1299877"/>
                </a:lnTo>
                <a:lnTo>
                  <a:pt x="7144" y="1309116"/>
                </a:lnTo>
                <a:lnTo>
                  <a:pt x="4574953" y="2380488"/>
                </a:lnTo>
                <a:lnTo>
                  <a:pt x="4577144" y="2371154"/>
                </a:lnTo>
                <a:close/>
                <a:moveTo>
                  <a:pt x="4577144" y="3009614"/>
                </a:moveTo>
                <a:lnTo>
                  <a:pt x="9335" y="1938242"/>
                </a:lnTo>
                <a:lnTo>
                  <a:pt x="7144" y="1947482"/>
                </a:lnTo>
                <a:lnTo>
                  <a:pt x="4574953" y="3018854"/>
                </a:lnTo>
                <a:lnTo>
                  <a:pt x="4577144" y="3009614"/>
                </a:lnTo>
                <a:close/>
                <a:moveTo>
                  <a:pt x="4577144" y="3647980"/>
                </a:moveTo>
                <a:lnTo>
                  <a:pt x="9335" y="2576608"/>
                </a:lnTo>
                <a:lnTo>
                  <a:pt x="7144" y="2585942"/>
                </a:lnTo>
                <a:lnTo>
                  <a:pt x="4574953" y="3657314"/>
                </a:lnTo>
                <a:lnTo>
                  <a:pt x="4577144" y="3647980"/>
                </a:lnTo>
                <a:close/>
                <a:moveTo>
                  <a:pt x="4577144" y="4286346"/>
                </a:moveTo>
                <a:lnTo>
                  <a:pt x="9335" y="3215069"/>
                </a:lnTo>
                <a:lnTo>
                  <a:pt x="7144" y="3224308"/>
                </a:lnTo>
                <a:lnTo>
                  <a:pt x="4574953" y="4295680"/>
                </a:lnTo>
                <a:lnTo>
                  <a:pt x="4577144" y="4286346"/>
                </a:lnTo>
                <a:close/>
                <a:moveTo>
                  <a:pt x="4577144" y="4924806"/>
                </a:moveTo>
                <a:lnTo>
                  <a:pt x="9335" y="3853434"/>
                </a:lnTo>
                <a:lnTo>
                  <a:pt x="7144" y="3862673"/>
                </a:lnTo>
                <a:lnTo>
                  <a:pt x="4574953" y="4934046"/>
                </a:lnTo>
                <a:lnTo>
                  <a:pt x="4577144" y="4924806"/>
                </a:lnTo>
                <a:close/>
                <a:moveTo>
                  <a:pt x="4577144" y="5563172"/>
                </a:moveTo>
                <a:lnTo>
                  <a:pt x="9335" y="4491800"/>
                </a:lnTo>
                <a:lnTo>
                  <a:pt x="7144" y="4501134"/>
                </a:lnTo>
                <a:lnTo>
                  <a:pt x="4574953" y="5572506"/>
                </a:lnTo>
                <a:lnTo>
                  <a:pt x="4577144" y="5563172"/>
                </a:lnTo>
                <a:close/>
                <a:moveTo>
                  <a:pt x="4577144" y="6201537"/>
                </a:moveTo>
                <a:lnTo>
                  <a:pt x="9335" y="5130260"/>
                </a:lnTo>
                <a:lnTo>
                  <a:pt x="7144" y="5139500"/>
                </a:lnTo>
                <a:lnTo>
                  <a:pt x="4574953" y="6210776"/>
                </a:lnTo>
                <a:lnTo>
                  <a:pt x="4577144" y="6201537"/>
                </a:lnTo>
                <a:close/>
                <a:moveTo>
                  <a:pt x="4577144" y="6839903"/>
                </a:moveTo>
                <a:lnTo>
                  <a:pt x="9335" y="5768626"/>
                </a:lnTo>
                <a:lnTo>
                  <a:pt x="7144" y="5777865"/>
                </a:lnTo>
                <a:lnTo>
                  <a:pt x="4574953" y="6849237"/>
                </a:lnTo>
                <a:lnTo>
                  <a:pt x="4577144" y="6839903"/>
                </a:lnTo>
                <a:close/>
                <a:moveTo>
                  <a:pt x="9239" y="6406992"/>
                </a:moveTo>
                <a:lnTo>
                  <a:pt x="8192" y="6411659"/>
                </a:lnTo>
                <a:lnTo>
                  <a:pt x="7144" y="6416326"/>
                </a:lnTo>
                <a:lnTo>
                  <a:pt x="8192" y="6416611"/>
                </a:lnTo>
                <a:lnTo>
                  <a:pt x="1920812" y="6865144"/>
                </a:lnTo>
                <a:lnTo>
                  <a:pt x="1962626" y="6865144"/>
                </a:lnTo>
                <a:lnTo>
                  <a:pt x="9239" y="6406992"/>
                </a:lnTo>
                <a:close/>
              </a:path>
            </a:pathLst>
          </a:custGeom>
          <a:solidFill>
            <a:srgbClr val="EFEF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83" name="Google Shape;383;p31"/>
          <p:cNvSpPr/>
          <p:nvPr/>
        </p:nvSpPr>
        <p:spPr>
          <a:xfrm>
            <a:off x="358988" y="1320521"/>
            <a:ext cx="11632384" cy="514972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000"/>
              <a:buFont typeface="Noto Sans Symbols"/>
              <a:buChar char="⮚"/>
            </a:pPr>
            <a:r>
              <a:rPr lang="en-US" sz="2600" b="1" u="sng" dirty="0">
                <a:solidFill>
                  <a:srgbClr val="002060"/>
                </a:solidFill>
                <a:latin typeface="Times New Roman"/>
                <a:ea typeface="Times New Roman"/>
                <a:cs typeface="Times New Roman"/>
                <a:sym typeface="Times New Roman"/>
                <a:hlinkClick r:id="rId3"/>
              </a:rPr>
              <a:t>https://www.askpython.com/python-modules/top-best-python-gui-libraries</a:t>
            </a:r>
            <a:endParaRPr sz="2600" b="1" dirty="0">
              <a:solidFill>
                <a:srgbClr val="002060"/>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000"/>
              <a:buFont typeface="Noto Sans Symbols"/>
              <a:buChar char="⮚"/>
            </a:pPr>
            <a:r>
              <a:rPr lang="en-US" sz="2600" b="1" u="sng" dirty="0">
                <a:solidFill>
                  <a:srgbClr val="002060"/>
                </a:solidFill>
                <a:latin typeface="Times New Roman"/>
                <a:ea typeface="Times New Roman"/>
                <a:cs typeface="Times New Roman"/>
                <a:sym typeface="Times New Roman"/>
                <a:hlinkClick r:id="rId4"/>
              </a:rPr>
              <a:t>https://realpython.com/python-gui-tkinter/</a:t>
            </a:r>
            <a:endParaRPr sz="2600" b="1" dirty="0">
              <a:solidFill>
                <a:srgbClr val="002060"/>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000"/>
              <a:buFont typeface="Noto Sans Symbols"/>
              <a:buChar char="⮚"/>
            </a:pPr>
            <a:r>
              <a:rPr lang="en-US" sz="2600" b="1" u="sng" dirty="0">
                <a:solidFill>
                  <a:srgbClr val="002060"/>
                </a:solidFill>
                <a:latin typeface="Times New Roman"/>
                <a:ea typeface="Times New Roman"/>
                <a:cs typeface="Times New Roman"/>
                <a:sym typeface="Times New Roman"/>
                <a:hlinkClick r:id="rId5"/>
              </a:rPr>
              <a:t>https://data-flair.training/blogs/python-pyqt5-tutorial/</a:t>
            </a:r>
            <a:endParaRPr sz="2600" b="1" dirty="0">
              <a:solidFill>
                <a:srgbClr val="002060"/>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000"/>
              <a:buFont typeface="Noto Sans Symbols"/>
              <a:buChar char="⮚"/>
            </a:pPr>
            <a:r>
              <a:rPr lang="en-US" sz="2600" b="1" u="sng" dirty="0">
                <a:solidFill>
                  <a:srgbClr val="002060"/>
                </a:solidFill>
                <a:latin typeface="Times New Roman"/>
                <a:ea typeface="Times New Roman"/>
                <a:cs typeface="Times New Roman"/>
                <a:sym typeface="Times New Roman"/>
                <a:hlinkClick r:id="rId6"/>
              </a:rPr>
              <a:t>https://www.pythonguis.com/pyside6-tutorial/</a:t>
            </a:r>
            <a:endParaRPr sz="2600" b="1" dirty="0">
              <a:solidFill>
                <a:srgbClr val="002060"/>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000"/>
              <a:buFont typeface="Noto Sans Symbols"/>
              <a:buChar char="⮚"/>
            </a:pPr>
            <a:r>
              <a:rPr lang="en-US" sz="2600" b="1" u="sng" dirty="0">
                <a:solidFill>
                  <a:srgbClr val="002060"/>
                </a:solidFill>
                <a:latin typeface="Times New Roman"/>
                <a:ea typeface="Times New Roman"/>
                <a:cs typeface="Times New Roman"/>
                <a:sym typeface="Times New Roman"/>
                <a:hlinkClick r:id="rId7"/>
              </a:rPr>
              <a:t>https://</a:t>
            </a:r>
            <a:r>
              <a:rPr lang="en-US" sz="2600" b="1" u="sng" dirty="0">
                <a:solidFill>
                  <a:srgbClr val="002060"/>
                </a:solidFill>
                <a:latin typeface="Times New Roman"/>
                <a:ea typeface="Times New Roman"/>
                <a:cs typeface="Times New Roman"/>
                <a:sym typeface="Times New Roman"/>
                <a:hlinkClick r:id="rId7"/>
              </a:rPr>
              <a:t>www.geeksforgeeks.org/introduction-to-kivy</a:t>
            </a:r>
            <a:r>
              <a:rPr lang="en-US" sz="2600" b="1" u="sng" dirty="0">
                <a:solidFill>
                  <a:srgbClr val="002060"/>
                </a:solidFill>
                <a:latin typeface="Times New Roman"/>
                <a:ea typeface="Times New Roman"/>
                <a:cs typeface="Times New Roman"/>
                <a:sym typeface="Times New Roman"/>
                <a:hlinkClick r:id="rId7"/>
              </a:rPr>
              <a:t>/</a:t>
            </a:r>
            <a:endParaRPr lang="en-US" sz="2600" b="1" u="sng" dirty="0">
              <a:solidFill>
                <a:srgbClr val="002060"/>
              </a:solidFill>
              <a:latin typeface="Times New Roman"/>
              <a:ea typeface="Times New Roman"/>
              <a:cs typeface="Times New Roman"/>
              <a:sym typeface="Times New Roman"/>
            </a:endParaRPr>
          </a:p>
          <a:p>
            <a:pPr marL="342900" indent="-342900">
              <a:lnSpc>
                <a:spcPct val="150000"/>
              </a:lnSpc>
              <a:buClr>
                <a:schemeClr val="dk1"/>
              </a:buClr>
              <a:buSzPts val="2000"/>
              <a:buFont typeface="Noto Sans Symbols"/>
              <a:buChar char="⮚"/>
            </a:pPr>
            <a:r>
              <a:rPr lang="en-US" sz="2600" b="1" u="sng" dirty="0">
                <a:solidFill>
                  <a:srgbClr val="002060"/>
                </a:solidFill>
                <a:latin typeface="Times New Roman"/>
                <a:ea typeface="Times New Roman"/>
                <a:cs typeface="Times New Roman"/>
              </a:rPr>
              <a:t>https://www.analyticsvidhya.com/blog/2023/02/streamlit-vs-gradio-a-guide-to-building-dashboards-in-python</a:t>
            </a:r>
            <a:r>
              <a:rPr lang="en-US" sz="2600" b="1" u="sng" dirty="0">
                <a:solidFill>
                  <a:srgbClr val="002060"/>
                </a:solidFill>
                <a:latin typeface="Times New Roman"/>
                <a:ea typeface="Times New Roman"/>
                <a:cs typeface="Times New Roman"/>
              </a:rPr>
              <a:t>/</a:t>
            </a:r>
            <a:endParaRPr lang="en-US" sz="2600" b="1" u="sng" dirty="0">
              <a:solidFill>
                <a:srgbClr val="002060"/>
              </a:solidFill>
              <a:latin typeface="Times New Roman"/>
              <a:ea typeface="Times New Roman"/>
              <a:cs typeface="Times New Roman"/>
            </a:endParaRPr>
          </a:p>
        </p:txBody>
      </p:sp>
      <p:sp>
        <p:nvSpPr>
          <p:cNvPr id="384" name="Google Shape;384;p31"/>
          <p:cNvSpPr txBox="1"/>
          <p:nvPr/>
        </p:nvSpPr>
        <p:spPr>
          <a:xfrm>
            <a:off x="150643" y="570286"/>
            <a:ext cx="6865636" cy="66120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b="1">
                <a:solidFill>
                  <a:srgbClr val="385623"/>
                </a:solidFill>
                <a:latin typeface="Times New Roman"/>
                <a:ea typeface="Times New Roman"/>
                <a:cs typeface="Times New Roman"/>
                <a:sym typeface="Times New Roman"/>
              </a:rPr>
              <a:t>Resources and Documentation for Gradio:</a:t>
            </a:r>
            <a:endParaRPr/>
          </a:p>
        </p:txBody>
      </p:sp>
      <p:sp>
        <p:nvSpPr>
          <p:cNvPr id="2" name="Footer Placeholder 1"/>
          <p:cNvSpPr>
            <a:spLocks noGrp="1"/>
          </p:cNvSpPr>
          <p:nvPr>
            <p:ph type="ftr" sz="quarter" idx="11"/>
          </p:nvPr>
        </p:nvSpPr>
        <p:spPr/>
        <p:txBody>
          <a:bodyPr/>
          <a:lstStyle/>
          <a:p>
            <a:r>
              <a:rPr lang="en-US" dirty="0" smtClean="0"/>
              <a:t>Kaizen Group AI</a:t>
            </a:r>
            <a:endParaRPr lang="en-US" dirty="0"/>
          </a:p>
        </p:txBody>
      </p:sp>
      <p:sp>
        <p:nvSpPr>
          <p:cNvPr id="3" name="Slide Number Placeholder 2"/>
          <p:cNvSpPr>
            <a:spLocks noGrp="1"/>
          </p:cNvSpPr>
          <p:nvPr>
            <p:ph type="sldNum" sz="quarter" idx="12"/>
          </p:nvPr>
        </p:nvSpPr>
        <p:spPr/>
        <p:txBody>
          <a:bodyPr/>
          <a:lstStyle/>
          <a:p>
            <a:fld id="{02383E7E-9DFE-4A1E-AEC2-D2E19E891C2C}" type="slidenum">
              <a:rPr lang="en-US" smtClean="0"/>
              <a:t>24</a:t>
            </a:fld>
            <a:endParaRPr lang="en-US"/>
          </a:p>
        </p:txBody>
      </p:sp>
    </p:spTree>
    <p:extLst>
      <p:ext uri="{BB962C8B-B14F-4D97-AF65-F5344CB8AC3E}">
        <p14:creationId xmlns:p14="http://schemas.microsoft.com/office/powerpoint/2010/main" val="154669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2"/>
          <p:cNvSpPr/>
          <p:nvPr/>
        </p:nvSpPr>
        <p:spPr>
          <a:xfrm>
            <a:off x="-7144" y="-7144"/>
            <a:ext cx="12201525" cy="6867525"/>
          </a:xfrm>
          <a:custGeom>
            <a:avLst/>
            <a:gdLst/>
            <a:ahLst/>
            <a:cxnLst/>
            <a:rect l="l" t="t" r="r" b="b"/>
            <a:pathLst>
              <a:path w="12201525" h="6867525" extrusionOk="0">
                <a:moveTo>
                  <a:pt x="10087927" y="7144"/>
                </a:moveTo>
                <a:lnTo>
                  <a:pt x="8134541" y="465296"/>
                </a:lnTo>
                <a:lnTo>
                  <a:pt x="8132350" y="455962"/>
                </a:lnTo>
                <a:lnTo>
                  <a:pt x="10046017" y="7144"/>
                </a:lnTo>
                <a:lnTo>
                  <a:pt x="10087927" y="7144"/>
                </a:lnTo>
                <a:close/>
                <a:moveTo>
                  <a:pt x="8132350" y="1094423"/>
                </a:moveTo>
                <a:lnTo>
                  <a:pt x="8134541" y="1103662"/>
                </a:lnTo>
                <a:lnTo>
                  <a:pt x="12200191" y="150114"/>
                </a:lnTo>
                <a:lnTo>
                  <a:pt x="12200191" y="140303"/>
                </a:lnTo>
                <a:lnTo>
                  <a:pt x="8132350" y="1094423"/>
                </a:lnTo>
                <a:close/>
                <a:moveTo>
                  <a:pt x="8132350" y="1732788"/>
                </a:moveTo>
                <a:lnTo>
                  <a:pt x="8134541" y="1742027"/>
                </a:lnTo>
                <a:lnTo>
                  <a:pt x="12200191" y="788480"/>
                </a:lnTo>
                <a:lnTo>
                  <a:pt x="12200191" y="778764"/>
                </a:lnTo>
                <a:lnTo>
                  <a:pt x="8132350" y="1732788"/>
                </a:lnTo>
                <a:close/>
                <a:moveTo>
                  <a:pt x="8132350" y="2371154"/>
                </a:moveTo>
                <a:lnTo>
                  <a:pt x="8134541" y="2380488"/>
                </a:lnTo>
                <a:lnTo>
                  <a:pt x="12200191" y="1426940"/>
                </a:lnTo>
                <a:lnTo>
                  <a:pt x="12200191" y="1417130"/>
                </a:lnTo>
                <a:lnTo>
                  <a:pt x="8132350" y="2371154"/>
                </a:lnTo>
                <a:close/>
                <a:moveTo>
                  <a:pt x="8132350" y="3009614"/>
                </a:moveTo>
                <a:lnTo>
                  <a:pt x="8134541" y="3018854"/>
                </a:lnTo>
                <a:lnTo>
                  <a:pt x="12200191" y="2065306"/>
                </a:lnTo>
                <a:lnTo>
                  <a:pt x="12200191" y="2055495"/>
                </a:lnTo>
                <a:lnTo>
                  <a:pt x="8132350" y="3009614"/>
                </a:lnTo>
                <a:close/>
                <a:moveTo>
                  <a:pt x="8132350" y="3647980"/>
                </a:moveTo>
                <a:lnTo>
                  <a:pt x="8134541" y="3657219"/>
                </a:lnTo>
                <a:lnTo>
                  <a:pt x="12200191" y="2703671"/>
                </a:lnTo>
                <a:lnTo>
                  <a:pt x="12200191" y="2693861"/>
                </a:lnTo>
                <a:lnTo>
                  <a:pt x="8132350" y="3647980"/>
                </a:lnTo>
                <a:close/>
                <a:moveTo>
                  <a:pt x="8132350" y="4286346"/>
                </a:moveTo>
                <a:lnTo>
                  <a:pt x="8134541" y="4295680"/>
                </a:lnTo>
                <a:lnTo>
                  <a:pt x="12200191" y="3342132"/>
                </a:lnTo>
                <a:lnTo>
                  <a:pt x="12200191" y="3332321"/>
                </a:lnTo>
                <a:lnTo>
                  <a:pt x="8132350" y="4286346"/>
                </a:lnTo>
                <a:close/>
                <a:moveTo>
                  <a:pt x="8132350" y="4924806"/>
                </a:moveTo>
                <a:lnTo>
                  <a:pt x="8134541" y="4934046"/>
                </a:lnTo>
                <a:lnTo>
                  <a:pt x="12200191" y="3980498"/>
                </a:lnTo>
                <a:lnTo>
                  <a:pt x="12200191" y="3970687"/>
                </a:lnTo>
                <a:lnTo>
                  <a:pt x="8132350" y="4924806"/>
                </a:lnTo>
                <a:close/>
                <a:moveTo>
                  <a:pt x="8132350" y="5563172"/>
                </a:moveTo>
                <a:lnTo>
                  <a:pt x="8134541" y="5572411"/>
                </a:lnTo>
                <a:lnTo>
                  <a:pt x="12200191" y="4618863"/>
                </a:lnTo>
                <a:lnTo>
                  <a:pt x="12200191" y="4609053"/>
                </a:lnTo>
                <a:lnTo>
                  <a:pt x="8132350" y="5563172"/>
                </a:lnTo>
                <a:close/>
                <a:moveTo>
                  <a:pt x="8132350" y="6201537"/>
                </a:moveTo>
                <a:lnTo>
                  <a:pt x="8134541" y="6210776"/>
                </a:lnTo>
                <a:lnTo>
                  <a:pt x="12200191" y="5257229"/>
                </a:lnTo>
                <a:lnTo>
                  <a:pt x="12200191" y="5247513"/>
                </a:lnTo>
                <a:lnTo>
                  <a:pt x="8132350" y="6201537"/>
                </a:lnTo>
                <a:close/>
                <a:moveTo>
                  <a:pt x="8132350" y="6839903"/>
                </a:moveTo>
                <a:lnTo>
                  <a:pt x="8134541" y="6849237"/>
                </a:lnTo>
                <a:lnTo>
                  <a:pt x="12200191" y="5895689"/>
                </a:lnTo>
                <a:lnTo>
                  <a:pt x="12200191" y="5885879"/>
                </a:lnTo>
                <a:lnTo>
                  <a:pt x="8132350" y="6839903"/>
                </a:lnTo>
                <a:close/>
                <a:moveTo>
                  <a:pt x="10746867" y="6865144"/>
                </a:moveTo>
                <a:lnTo>
                  <a:pt x="10788682" y="6865144"/>
                </a:lnTo>
                <a:lnTo>
                  <a:pt x="12200191" y="6534055"/>
                </a:lnTo>
                <a:lnTo>
                  <a:pt x="12200191" y="6524244"/>
                </a:lnTo>
                <a:lnTo>
                  <a:pt x="10746867" y="6865144"/>
                </a:lnTo>
                <a:close/>
                <a:moveTo>
                  <a:pt x="2663381" y="7144"/>
                </a:moveTo>
                <a:lnTo>
                  <a:pt x="2621661" y="7144"/>
                </a:lnTo>
                <a:lnTo>
                  <a:pt x="4574953" y="465296"/>
                </a:lnTo>
                <a:lnTo>
                  <a:pt x="4577144" y="455962"/>
                </a:lnTo>
                <a:lnTo>
                  <a:pt x="2663381" y="7144"/>
                </a:lnTo>
                <a:close/>
                <a:moveTo>
                  <a:pt x="4577144" y="1094423"/>
                </a:moveTo>
                <a:lnTo>
                  <a:pt x="9335" y="23051"/>
                </a:lnTo>
                <a:lnTo>
                  <a:pt x="7144" y="32385"/>
                </a:lnTo>
                <a:lnTo>
                  <a:pt x="4574953" y="1103757"/>
                </a:lnTo>
                <a:lnTo>
                  <a:pt x="4577144" y="1094423"/>
                </a:lnTo>
                <a:close/>
                <a:moveTo>
                  <a:pt x="4577144" y="1732788"/>
                </a:moveTo>
                <a:lnTo>
                  <a:pt x="9335" y="661511"/>
                </a:lnTo>
                <a:lnTo>
                  <a:pt x="7144" y="670751"/>
                </a:lnTo>
                <a:lnTo>
                  <a:pt x="4574953" y="1742123"/>
                </a:lnTo>
                <a:lnTo>
                  <a:pt x="4577144" y="1732788"/>
                </a:lnTo>
                <a:close/>
                <a:moveTo>
                  <a:pt x="4577144" y="2371154"/>
                </a:moveTo>
                <a:lnTo>
                  <a:pt x="9335" y="1299877"/>
                </a:lnTo>
                <a:lnTo>
                  <a:pt x="7144" y="1309116"/>
                </a:lnTo>
                <a:lnTo>
                  <a:pt x="4574953" y="2380488"/>
                </a:lnTo>
                <a:lnTo>
                  <a:pt x="4577144" y="2371154"/>
                </a:lnTo>
                <a:close/>
                <a:moveTo>
                  <a:pt x="4577144" y="3009614"/>
                </a:moveTo>
                <a:lnTo>
                  <a:pt x="9335" y="1938242"/>
                </a:lnTo>
                <a:lnTo>
                  <a:pt x="7144" y="1947482"/>
                </a:lnTo>
                <a:lnTo>
                  <a:pt x="4574953" y="3018854"/>
                </a:lnTo>
                <a:lnTo>
                  <a:pt x="4577144" y="3009614"/>
                </a:lnTo>
                <a:close/>
                <a:moveTo>
                  <a:pt x="4577144" y="3647980"/>
                </a:moveTo>
                <a:lnTo>
                  <a:pt x="9335" y="2576608"/>
                </a:lnTo>
                <a:lnTo>
                  <a:pt x="7144" y="2585942"/>
                </a:lnTo>
                <a:lnTo>
                  <a:pt x="4574953" y="3657314"/>
                </a:lnTo>
                <a:lnTo>
                  <a:pt x="4577144" y="3647980"/>
                </a:lnTo>
                <a:close/>
                <a:moveTo>
                  <a:pt x="4577144" y="4286346"/>
                </a:moveTo>
                <a:lnTo>
                  <a:pt x="9335" y="3215069"/>
                </a:lnTo>
                <a:lnTo>
                  <a:pt x="7144" y="3224308"/>
                </a:lnTo>
                <a:lnTo>
                  <a:pt x="4574953" y="4295680"/>
                </a:lnTo>
                <a:lnTo>
                  <a:pt x="4577144" y="4286346"/>
                </a:lnTo>
                <a:close/>
                <a:moveTo>
                  <a:pt x="4577144" y="4924806"/>
                </a:moveTo>
                <a:lnTo>
                  <a:pt x="9335" y="3853434"/>
                </a:lnTo>
                <a:lnTo>
                  <a:pt x="7144" y="3862673"/>
                </a:lnTo>
                <a:lnTo>
                  <a:pt x="4574953" y="4934046"/>
                </a:lnTo>
                <a:lnTo>
                  <a:pt x="4577144" y="4924806"/>
                </a:lnTo>
                <a:close/>
                <a:moveTo>
                  <a:pt x="4577144" y="5563172"/>
                </a:moveTo>
                <a:lnTo>
                  <a:pt x="9335" y="4491800"/>
                </a:lnTo>
                <a:lnTo>
                  <a:pt x="7144" y="4501134"/>
                </a:lnTo>
                <a:lnTo>
                  <a:pt x="4574953" y="5572506"/>
                </a:lnTo>
                <a:lnTo>
                  <a:pt x="4577144" y="5563172"/>
                </a:lnTo>
                <a:close/>
                <a:moveTo>
                  <a:pt x="4577144" y="6201537"/>
                </a:moveTo>
                <a:lnTo>
                  <a:pt x="9335" y="5130260"/>
                </a:lnTo>
                <a:lnTo>
                  <a:pt x="7144" y="5139500"/>
                </a:lnTo>
                <a:lnTo>
                  <a:pt x="4574953" y="6210776"/>
                </a:lnTo>
                <a:lnTo>
                  <a:pt x="4577144" y="6201537"/>
                </a:lnTo>
                <a:close/>
                <a:moveTo>
                  <a:pt x="4577144" y="6839903"/>
                </a:moveTo>
                <a:lnTo>
                  <a:pt x="9335" y="5768626"/>
                </a:lnTo>
                <a:lnTo>
                  <a:pt x="7144" y="5777865"/>
                </a:lnTo>
                <a:lnTo>
                  <a:pt x="4574953" y="6849237"/>
                </a:lnTo>
                <a:lnTo>
                  <a:pt x="4577144" y="6839903"/>
                </a:lnTo>
                <a:close/>
                <a:moveTo>
                  <a:pt x="9239" y="6406992"/>
                </a:moveTo>
                <a:lnTo>
                  <a:pt x="8192" y="6411659"/>
                </a:lnTo>
                <a:lnTo>
                  <a:pt x="7144" y="6416326"/>
                </a:lnTo>
                <a:lnTo>
                  <a:pt x="8192" y="6416611"/>
                </a:lnTo>
                <a:lnTo>
                  <a:pt x="1920812" y="6865144"/>
                </a:lnTo>
                <a:lnTo>
                  <a:pt x="1962626" y="6865144"/>
                </a:lnTo>
                <a:lnTo>
                  <a:pt x="9239" y="6406992"/>
                </a:lnTo>
                <a:close/>
              </a:path>
            </a:pathLst>
          </a:custGeom>
          <a:solidFill>
            <a:srgbClr val="EFEF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90" name="Google Shape;390;p32"/>
          <p:cNvSpPr/>
          <p:nvPr/>
        </p:nvSpPr>
        <p:spPr>
          <a:xfrm>
            <a:off x="414872" y="828206"/>
            <a:ext cx="11206110" cy="4972811"/>
          </a:xfrm>
          <a:custGeom>
            <a:avLst/>
            <a:gdLst/>
            <a:ahLst/>
            <a:cxnLst/>
            <a:rect l="l" t="t" r="r" b="b"/>
            <a:pathLst>
              <a:path w="6362700" h="6867525" extrusionOk="0">
                <a:moveTo>
                  <a:pt x="7144" y="7144"/>
                </a:moveTo>
                <a:lnTo>
                  <a:pt x="6358890" y="7144"/>
                </a:lnTo>
                <a:lnTo>
                  <a:pt x="6358890" y="6865144"/>
                </a:lnTo>
                <a:lnTo>
                  <a:pt x="7143" y="6865144"/>
                </a:lnTo>
                <a:close/>
              </a:path>
            </a:pathLst>
          </a:custGeom>
          <a:solidFill>
            <a:srgbClr val="FFFFFF"/>
          </a:solidFill>
          <a:ln>
            <a:noFill/>
          </a:ln>
        </p:spPr>
        <p:txBody>
          <a:bodyPr spcFirstLastPara="1" wrap="square" lIns="91425" tIns="45700" rIns="91425" bIns="45700" anchor="ctr" anchorCtr="0">
            <a:noAutofit/>
          </a:bodyPr>
          <a:lstStyle/>
          <a:p>
            <a:pPr marL="342900" marR="0" lvl="0" indent="-342900" algn="just" rtl="0">
              <a:spcBef>
                <a:spcPts val="0"/>
              </a:spcBef>
              <a:spcAft>
                <a:spcPts val="0"/>
              </a:spcAft>
              <a:buClr>
                <a:srgbClr val="050E17"/>
              </a:buClr>
              <a:buSzPts val="2000"/>
              <a:buFont typeface="Noto Sans Symbols"/>
              <a:buChar char="⮚"/>
            </a:pPr>
            <a:r>
              <a:rPr lang="en-US" sz="2400" dirty="0">
                <a:solidFill>
                  <a:srgbClr val="050E17"/>
                </a:solidFill>
                <a:latin typeface="Times New Roman"/>
                <a:ea typeface="Times New Roman"/>
                <a:cs typeface="Times New Roman"/>
                <a:sym typeface="Times New Roman"/>
              </a:rPr>
              <a:t>Gradio Documentation: The official Gradio documentation provides a comprehensive guide for getting started with Gradio, including tutorials, API reference, and examples. You can visit the documentation at </a:t>
            </a:r>
            <a:r>
              <a:rPr lang="en-US" sz="2400" b="1" u="sng" dirty="0">
                <a:solidFill>
                  <a:schemeClr val="hlink"/>
                </a:solidFill>
                <a:latin typeface="Times New Roman"/>
                <a:ea typeface="Times New Roman"/>
                <a:cs typeface="Times New Roman"/>
                <a:sym typeface="Times New Roman"/>
                <a:hlinkClick r:id="rId3"/>
              </a:rPr>
              <a:t>https://gradio.app/docs/. ↗</a:t>
            </a:r>
            <a:endParaRPr sz="2400" b="1" dirty="0">
              <a:solidFill>
                <a:srgbClr val="050E17"/>
              </a:solidFill>
              <a:latin typeface="Times New Roman"/>
              <a:ea typeface="Times New Roman"/>
              <a:cs typeface="Times New Roman"/>
              <a:sym typeface="Times New Roman"/>
            </a:endParaRPr>
          </a:p>
          <a:p>
            <a:pPr marL="342900" marR="0" lvl="0" indent="-215900" algn="just" rtl="0">
              <a:spcBef>
                <a:spcPts val="0"/>
              </a:spcBef>
              <a:spcAft>
                <a:spcPts val="0"/>
              </a:spcAft>
              <a:buClr>
                <a:schemeClr val="dk1"/>
              </a:buClr>
              <a:buSzPts val="2000"/>
              <a:buFont typeface="Noto Sans Symbols"/>
              <a:buNone/>
            </a:pPr>
            <a:endParaRPr sz="2400" dirty="0">
              <a:solidFill>
                <a:srgbClr val="050E17"/>
              </a:solidFill>
              <a:latin typeface="Times New Roman"/>
              <a:ea typeface="Times New Roman"/>
              <a:cs typeface="Times New Roman"/>
              <a:sym typeface="Times New Roman"/>
            </a:endParaRPr>
          </a:p>
          <a:p>
            <a:pPr marL="342900" marR="0" lvl="0" indent="-342900" algn="just" rtl="0">
              <a:spcBef>
                <a:spcPts val="0"/>
              </a:spcBef>
              <a:spcAft>
                <a:spcPts val="0"/>
              </a:spcAft>
              <a:buClr>
                <a:srgbClr val="050E17"/>
              </a:buClr>
              <a:buSzPts val="2000"/>
              <a:buFont typeface="Noto Sans Symbols"/>
              <a:buChar char="⮚"/>
            </a:pPr>
            <a:r>
              <a:rPr lang="en-US" sz="2400" dirty="0">
                <a:solidFill>
                  <a:srgbClr val="050E17"/>
                </a:solidFill>
                <a:latin typeface="Times New Roman"/>
                <a:ea typeface="Times New Roman"/>
                <a:cs typeface="Times New Roman"/>
                <a:sym typeface="Times New Roman"/>
              </a:rPr>
              <a:t>Gradio </a:t>
            </a:r>
            <a:r>
              <a:rPr lang="en-US" sz="2400" dirty="0" err="1">
                <a:solidFill>
                  <a:srgbClr val="050E17"/>
                </a:solidFill>
                <a:latin typeface="Times New Roman"/>
                <a:ea typeface="Times New Roman"/>
                <a:cs typeface="Times New Roman"/>
                <a:sym typeface="Times New Roman"/>
              </a:rPr>
              <a:t>GitHub</a:t>
            </a:r>
            <a:r>
              <a:rPr lang="en-US" sz="2400" dirty="0">
                <a:solidFill>
                  <a:srgbClr val="050E17"/>
                </a:solidFill>
                <a:latin typeface="Times New Roman"/>
                <a:ea typeface="Times New Roman"/>
                <a:cs typeface="Times New Roman"/>
                <a:sym typeface="Times New Roman"/>
              </a:rPr>
              <a:t> Repository: The Gradio </a:t>
            </a:r>
            <a:r>
              <a:rPr lang="en-US" sz="2400" dirty="0" err="1">
                <a:solidFill>
                  <a:srgbClr val="050E17"/>
                </a:solidFill>
                <a:latin typeface="Times New Roman"/>
                <a:ea typeface="Times New Roman"/>
                <a:cs typeface="Times New Roman"/>
                <a:sym typeface="Times New Roman"/>
              </a:rPr>
              <a:t>GitHub</a:t>
            </a:r>
            <a:r>
              <a:rPr lang="en-US" sz="2400" dirty="0">
                <a:solidFill>
                  <a:srgbClr val="050E17"/>
                </a:solidFill>
                <a:latin typeface="Times New Roman"/>
                <a:ea typeface="Times New Roman"/>
                <a:cs typeface="Times New Roman"/>
                <a:sym typeface="Times New Roman"/>
              </a:rPr>
              <a:t> repository contains the source code for Gradio, including examples, documentation, and issue tracking. You can visit the repository at </a:t>
            </a:r>
            <a:r>
              <a:rPr lang="en-US" sz="2400" b="1" u="sng" dirty="0">
                <a:solidFill>
                  <a:schemeClr val="hlink"/>
                </a:solidFill>
                <a:latin typeface="Times New Roman"/>
                <a:ea typeface="Times New Roman"/>
                <a:cs typeface="Times New Roman"/>
                <a:sym typeface="Times New Roman"/>
                <a:hlinkClick r:id="rId4"/>
              </a:rPr>
              <a:t>https://github.com/gradio-app/gradio. ↗</a:t>
            </a:r>
            <a:endParaRPr sz="2400" b="1" dirty="0">
              <a:solidFill>
                <a:srgbClr val="050E17"/>
              </a:solidFill>
              <a:latin typeface="Times New Roman"/>
              <a:ea typeface="Times New Roman"/>
              <a:cs typeface="Times New Roman"/>
              <a:sym typeface="Times New Roman"/>
            </a:endParaRPr>
          </a:p>
          <a:p>
            <a:pPr marL="342900" marR="0" lvl="0" indent="-215900" algn="just" rtl="0">
              <a:spcBef>
                <a:spcPts val="0"/>
              </a:spcBef>
              <a:spcAft>
                <a:spcPts val="0"/>
              </a:spcAft>
              <a:buClr>
                <a:schemeClr val="dk1"/>
              </a:buClr>
              <a:buSzPts val="2000"/>
              <a:buFont typeface="Noto Sans Symbols"/>
              <a:buNone/>
            </a:pPr>
            <a:endParaRPr sz="2400" dirty="0">
              <a:solidFill>
                <a:srgbClr val="050E17"/>
              </a:solidFill>
              <a:latin typeface="Times New Roman"/>
              <a:ea typeface="Times New Roman"/>
              <a:cs typeface="Times New Roman"/>
              <a:sym typeface="Times New Roman"/>
            </a:endParaRPr>
          </a:p>
          <a:p>
            <a:pPr marL="342900" marR="0" lvl="0" indent="-342900" algn="just" rtl="0">
              <a:spcBef>
                <a:spcPts val="0"/>
              </a:spcBef>
              <a:spcAft>
                <a:spcPts val="0"/>
              </a:spcAft>
              <a:buClr>
                <a:srgbClr val="050E17"/>
              </a:buClr>
              <a:buSzPts val="2000"/>
              <a:buFont typeface="Noto Sans Symbols"/>
              <a:buChar char="⮚"/>
            </a:pPr>
            <a:r>
              <a:rPr lang="en-US" sz="2400" dirty="0">
                <a:solidFill>
                  <a:srgbClr val="050E17"/>
                </a:solidFill>
                <a:latin typeface="Times New Roman"/>
                <a:ea typeface="Times New Roman"/>
                <a:cs typeface="Times New Roman"/>
                <a:sym typeface="Times New Roman"/>
              </a:rPr>
              <a:t>Gradio YouTube Channel: The Gradio YouTube channel contains a series of video tutorials and demos of Gradio features and functionality. You can visit the channel at </a:t>
            </a:r>
            <a:r>
              <a:rPr lang="en-US" sz="2400" b="1" u="sng" dirty="0">
                <a:solidFill>
                  <a:schemeClr val="hlink"/>
                </a:solidFill>
                <a:latin typeface="Times New Roman"/>
                <a:ea typeface="Times New Roman"/>
                <a:cs typeface="Times New Roman"/>
                <a:sym typeface="Times New Roman"/>
                <a:hlinkClick r:id="rId5"/>
              </a:rPr>
              <a:t>https://www.youtube.com/channel/UCdyjiMAZMqyChLxXrSPk7iQ. ↗</a:t>
            </a:r>
            <a:endParaRPr sz="2400" b="1" dirty="0">
              <a:solidFill>
                <a:srgbClr val="050E17"/>
              </a:solidFill>
              <a:latin typeface="Times New Roman"/>
              <a:ea typeface="Times New Roman"/>
              <a:cs typeface="Times New Roman"/>
              <a:sym typeface="Times New Roman"/>
            </a:endParaRPr>
          </a:p>
        </p:txBody>
      </p:sp>
      <p:sp>
        <p:nvSpPr>
          <p:cNvPr id="391" name="Google Shape;391;p32"/>
          <p:cNvSpPr txBox="1"/>
          <p:nvPr/>
        </p:nvSpPr>
        <p:spPr>
          <a:xfrm>
            <a:off x="1143402" y="5801017"/>
            <a:ext cx="279916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chemeClr val="lt1"/>
                </a:solidFill>
                <a:latin typeface="Quicksand"/>
                <a:ea typeface="Quicksand"/>
                <a:cs typeface="Quicksand"/>
                <a:sym typeface="Quicksand"/>
              </a:rPr>
              <a:t>Thank You</a:t>
            </a:r>
            <a:endParaRPr dirty="0"/>
          </a:p>
        </p:txBody>
      </p:sp>
      <p:sp>
        <p:nvSpPr>
          <p:cNvPr id="2" name="Footer Placeholder 1"/>
          <p:cNvSpPr>
            <a:spLocks noGrp="1"/>
          </p:cNvSpPr>
          <p:nvPr>
            <p:ph type="ftr" sz="quarter" idx="11"/>
          </p:nvPr>
        </p:nvSpPr>
        <p:spPr/>
        <p:txBody>
          <a:bodyPr/>
          <a:lstStyle/>
          <a:p>
            <a:r>
              <a:rPr lang="en-US" smtClean="0"/>
              <a:t>Kaizen Group AI</a:t>
            </a:r>
            <a:endParaRPr lang="en-US"/>
          </a:p>
        </p:txBody>
      </p:sp>
      <p:sp>
        <p:nvSpPr>
          <p:cNvPr id="3" name="Slide Number Placeholder 2"/>
          <p:cNvSpPr>
            <a:spLocks noGrp="1"/>
          </p:cNvSpPr>
          <p:nvPr>
            <p:ph type="sldNum" sz="quarter" idx="12"/>
          </p:nvPr>
        </p:nvSpPr>
        <p:spPr/>
        <p:txBody>
          <a:bodyPr/>
          <a:lstStyle/>
          <a:p>
            <a:fld id="{02383E7E-9DFE-4A1E-AEC2-D2E19E891C2C}" type="slidenum">
              <a:rPr lang="en-US" smtClean="0"/>
              <a:t>25</a:t>
            </a:fld>
            <a:endParaRPr lang="en-US"/>
          </a:p>
        </p:txBody>
      </p:sp>
    </p:spTree>
    <p:extLst>
      <p:ext uri="{BB962C8B-B14F-4D97-AF65-F5344CB8AC3E}">
        <p14:creationId xmlns:p14="http://schemas.microsoft.com/office/powerpoint/2010/main" val="202204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7144" y="-7144"/>
            <a:ext cx="12201525" cy="6867525"/>
          </a:xfrm>
          <a:custGeom>
            <a:avLst/>
            <a:gdLst/>
            <a:ahLst/>
            <a:cxnLst/>
            <a:rect l="l" t="t" r="r" b="b"/>
            <a:pathLst>
              <a:path w="12201525" h="6867525" extrusionOk="0">
                <a:moveTo>
                  <a:pt x="10087927" y="7144"/>
                </a:moveTo>
                <a:lnTo>
                  <a:pt x="8134541" y="465296"/>
                </a:lnTo>
                <a:lnTo>
                  <a:pt x="8132350" y="455962"/>
                </a:lnTo>
                <a:lnTo>
                  <a:pt x="10046017" y="7144"/>
                </a:lnTo>
                <a:lnTo>
                  <a:pt x="10087927" y="7144"/>
                </a:lnTo>
                <a:close/>
                <a:moveTo>
                  <a:pt x="8132350" y="1094423"/>
                </a:moveTo>
                <a:lnTo>
                  <a:pt x="8134541" y="1103662"/>
                </a:lnTo>
                <a:lnTo>
                  <a:pt x="12200191" y="150114"/>
                </a:lnTo>
                <a:lnTo>
                  <a:pt x="12200191" y="140303"/>
                </a:lnTo>
                <a:lnTo>
                  <a:pt x="8132350" y="1094423"/>
                </a:lnTo>
                <a:close/>
                <a:moveTo>
                  <a:pt x="8132350" y="1732788"/>
                </a:moveTo>
                <a:lnTo>
                  <a:pt x="8134541" y="1742027"/>
                </a:lnTo>
                <a:lnTo>
                  <a:pt x="12200191" y="788480"/>
                </a:lnTo>
                <a:lnTo>
                  <a:pt x="12200191" y="778764"/>
                </a:lnTo>
                <a:lnTo>
                  <a:pt x="8132350" y="1732788"/>
                </a:lnTo>
                <a:close/>
                <a:moveTo>
                  <a:pt x="8132350" y="2371154"/>
                </a:moveTo>
                <a:lnTo>
                  <a:pt x="8134541" y="2380488"/>
                </a:lnTo>
                <a:lnTo>
                  <a:pt x="12200191" y="1426940"/>
                </a:lnTo>
                <a:lnTo>
                  <a:pt x="12200191" y="1417130"/>
                </a:lnTo>
                <a:lnTo>
                  <a:pt x="8132350" y="2371154"/>
                </a:lnTo>
                <a:close/>
                <a:moveTo>
                  <a:pt x="8132350" y="3009614"/>
                </a:moveTo>
                <a:lnTo>
                  <a:pt x="8134541" y="3018854"/>
                </a:lnTo>
                <a:lnTo>
                  <a:pt x="12200191" y="2065306"/>
                </a:lnTo>
                <a:lnTo>
                  <a:pt x="12200191" y="2055495"/>
                </a:lnTo>
                <a:lnTo>
                  <a:pt x="8132350" y="3009614"/>
                </a:lnTo>
                <a:close/>
                <a:moveTo>
                  <a:pt x="8132350" y="3647980"/>
                </a:moveTo>
                <a:lnTo>
                  <a:pt x="8134541" y="3657219"/>
                </a:lnTo>
                <a:lnTo>
                  <a:pt x="12200191" y="2703671"/>
                </a:lnTo>
                <a:lnTo>
                  <a:pt x="12200191" y="2693861"/>
                </a:lnTo>
                <a:lnTo>
                  <a:pt x="8132350" y="3647980"/>
                </a:lnTo>
                <a:close/>
                <a:moveTo>
                  <a:pt x="8132350" y="4286346"/>
                </a:moveTo>
                <a:lnTo>
                  <a:pt x="8134541" y="4295680"/>
                </a:lnTo>
                <a:lnTo>
                  <a:pt x="12200191" y="3342132"/>
                </a:lnTo>
                <a:lnTo>
                  <a:pt x="12200191" y="3332321"/>
                </a:lnTo>
                <a:lnTo>
                  <a:pt x="8132350" y="4286346"/>
                </a:lnTo>
                <a:close/>
                <a:moveTo>
                  <a:pt x="8132350" y="4924806"/>
                </a:moveTo>
                <a:lnTo>
                  <a:pt x="8134541" y="4934046"/>
                </a:lnTo>
                <a:lnTo>
                  <a:pt x="12200191" y="3980498"/>
                </a:lnTo>
                <a:lnTo>
                  <a:pt x="12200191" y="3970687"/>
                </a:lnTo>
                <a:lnTo>
                  <a:pt x="8132350" y="4924806"/>
                </a:lnTo>
                <a:close/>
                <a:moveTo>
                  <a:pt x="8132350" y="5563172"/>
                </a:moveTo>
                <a:lnTo>
                  <a:pt x="8134541" y="5572411"/>
                </a:lnTo>
                <a:lnTo>
                  <a:pt x="12200191" y="4618863"/>
                </a:lnTo>
                <a:lnTo>
                  <a:pt x="12200191" y="4609053"/>
                </a:lnTo>
                <a:lnTo>
                  <a:pt x="8132350" y="5563172"/>
                </a:lnTo>
                <a:close/>
                <a:moveTo>
                  <a:pt x="8132350" y="6201537"/>
                </a:moveTo>
                <a:lnTo>
                  <a:pt x="8134541" y="6210776"/>
                </a:lnTo>
                <a:lnTo>
                  <a:pt x="12200191" y="5257229"/>
                </a:lnTo>
                <a:lnTo>
                  <a:pt x="12200191" y="5247513"/>
                </a:lnTo>
                <a:lnTo>
                  <a:pt x="8132350" y="6201537"/>
                </a:lnTo>
                <a:close/>
                <a:moveTo>
                  <a:pt x="8132350" y="6839903"/>
                </a:moveTo>
                <a:lnTo>
                  <a:pt x="8134541" y="6849237"/>
                </a:lnTo>
                <a:lnTo>
                  <a:pt x="12200191" y="5895689"/>
                </a:lnTo>
                <a:lnTo>
                  <a:pt x="12200191" y="5885879"/>
                </a:lnTo>
                <a:lnTo>
                  <a:pt x="8132350" y="6839903"/>
                </a:lnTo>
                <a:close/>
                <a:moveTo>
                  <a:pt x="10746867" y="6865144"/>
                </a:moveTo>
                <a:lnTo>
                  <a:pt x="10788682" y="6865144"/>
                </a:lnTo>
                <a:lnTo>
                  <a:pt x="12200191" y="6534055"/>
                </a:lnTo>
                <a:lnTo>
                  <a:pt x="12200191" y="6524244"/>
                </a:lnTo>
                <a:lnTo>
                  <a:pt x="10746867" y="6865144"/>
                </a:lnTo>
                <a:close/>
                <a:moveTo>
                  <a:pt x="2663381" y="7144"/>
                </a:moveTo>
                <a:lnTo>
                  <a:pt x="2621661" y="7144"/>
                </a:lnTo>
                <a:lnTo>
                  <a:pt x="4574953" y="465296"/>
                </a:lnTo>
                <a:lnTo>
                  <a:pt x="4577144" y="455962"/>
                </a:lnTo>
                <a:lnTo>
                  <a:pt x="2663381" y="7144"/>
                </a:lnTo>
                <a:close/>
                <a:moveTo>
                  <a:pt x="4577144" y="1094423"/>
                </a:moveTo>
                <a:lnTo>
                  <a:pt x="9335" y="23051"/>
                </a:lnTo>
                <a:lnTo>
                  <a:pt x="7144" y="32385"/>
                </a:lnTo>
                <a:lnTo>
                  <a:pt x="4574953" y="1103757"/>
                </a:lnTo>
                <a:lnTo>
                  <a:pt x="4577144" y="1094423"/>
                </a:lnTo>
                <a:close/>
                <a:moveTo>
                  <a:pt x="4577144" y="1732788"/>
                </a:moveTo>
                <a:lnTo>
                  <a:pt x="9335" y="661511"/>
                </a:lnTo>
                <a:lnTo>
                  <a:pt x="7144" y="670751"/>
                </a:lnTo>
                <a:lnTo>
                  <a:pt x="4574953" y="1742123"/>
                </a:lnTo>
                <a:lnTo>
                  <a:pt x="4577144" y="1732788"/>
                </a:lnTo>
                <a:close/>
                <a:moveTo>
                  <a:pt x="4577144" y="2371154"/>
                </a:moveTo>
                <a:lnTo>
                  <a:pt x="9335" y="1299877"/>
                </a:lnTo>
                <a:lnTo>
                  <a:pt x="7144" y="1309116"/>
                </a:lnTo>
                <a:lnTo>
                  <a:pt x="4574953" y="2380488"/>
                </a:lnTo>
                <a:lnTo>
                  <a:pt x="4577144" y="2371154"/>
                </a:lnTo>
                <a:close/>
                <a:moveTo>
                  <a:pt x="4577144" y="3009614"/>
                </a:moveTo>
                <a:lnTo>
                  <a:pt x="9335" y="1938242"/>
                </a:lnTo>
                <a:lnTo>
                  <a:pt x="7144" y="1947482"/>
                </a:lnTo>
                <a:lnTo>
                  <a:pt x="4574953" y="3018854"/>
                </a:lnTo>
                <a:lnTo>
                  <a:pt x="4577144" y="3009614"/>
                </a:lnTo>
                <a:close/>
                <a:moveTo>
                  <a:pt x="4577144" y="3647980"/>
                </a:moveTo>
                <a:lnTo>
                  <a:pt x="9335" y="2576608"/>
                </a:lnTo>
                <a:lnTo>
                  <a:pt x="7144" y="2585942"/>
                </a:lnTo>
                <a:lnTo>
                  <a:pt x="4574953" y="3657314"/>
                </a:lnTo>
                <a:lnTo>
                  <a:pt x="4577144" y="3647980"/>
                </a:lnTo>
                <a:close/>
                <a:moveTo>
                  <a:pt x="4577144" y="4286346"/>
                </a:moveTo>
                <a:lnTo>
                  <a:pt x="9335" y="3215069"/>
                </a:lnTo>
                <a:lnTo>
                  <a:pt x="7144" y="3224308"/>
                </a:lnTo>
                <a:lnTo>
                  <a:pt x="4574953" y="4295680"/>
                </a:lnTo>
                <a:lnTo>
                  <a:pt x="4577144" y="4286346"/>
                </a:lnTo>
                <a:close/>
                <a:moveTo>
                  <a:pt x="4577144" y="4924806"/>
                </a:moveTo>
                <a:lnTo>
                  <a:pt x="9335" y="3853434"/>
                </a:lnTo>
                <a:lnTo>
                  <a:pt x="7144" y="3862673"/>
                </a:lnTo>
                <a:lnTo>
                  <a:pt x="4574953" y="4934046"/>
                </a:lnTo>
                <a:lnTo>
                  <a:pt x="4577144" y="4924806"/>
                </a:lnTo>
                <a:close/>
                <a:moveTo>
                  <a:pt x="4577144" y="5563172"/>
                </a:moveTo>
                <a:lnTo>
                  <a:pt x="9335" y="4491800"/>
                </a:lnTo>
                <a:lnTo>
                  <a:pt x="7144" y="4501134"/>
                </a:lnTo>
                <a:lnTo>
                  <a:pt x="4574953" y="5572506"/>
                </a:lnTo>
                <a:lnTo>
                  <a:pt x="4577144" y="5563172"/>
                </a:lnTo>
                <a:close/>
                <a:moveTo>
                  <a:pt x="4577144" y="6201537"/>
                </a:moveTo>
                <a:lnTo>
                  <a:pt x="9335" y="5130260"/>
                </a:lnTo>
                <a:lnTo>
                  <a:pt x="7144" y="5139500"/>
                </a:lnTo>
                <a:lnTo>
                  <a:pt x="4574953" y="6210776"/>
                </a:lnTo>
                <a:lnTo>
                  <a:pt x="4577144" y="6201537"/>
                </a:lnTo>
                <a:close/>
                <a:moveTo>
                  <a:pt x="4577144" y="6839903"/>
                </a:moveTo>
                <a:lnTo>
                  <a:pt x="9335" y="5768626"/>
                </a:lnTo>
                <a:lnTo>
                  <a:pt x="7144" y="5777865"/>
                </a:lnTo>
                <a:lnTo>
                  <a:pt x="4574953" y="6849237"/>
                </a:lnTo>
                <a:lnTo>
                  <a:pt x="4577144" y="6839903"/>
                </a:lnTo>
                <a:close/>
                <a:moveTo>
                  <a:pt x="9239" y="6406992"/>
                </a:moveTo>
                <a:lnTo>
                  <a:pt x="8192" y="6411659"/>
                </a:lnTo>
                <a:lnTo>
                  <a:pt x="7144" y="6416326"/>
                </a:lnTo>
                <a:lnTo>
                  <a:pt x="8192" y="6416611"/>
                </a:lnTo>
                <a:lnTo>
                  <a:pt x="1920812" y="6865144"/>
                </a:lnTo>
                <a:lnTo>
                  <a:pt x="1962626" y="6865144"/>
                </a:lnTo>
                <a:lnTo>
                  <a:pt x="9239" y="6406992"/>
                </a:lnTo>
                <a:close/>
              </a:path>
            </a:pathLst>
          </a:custGeom>
          <a:solidFill>
            <a:srgbClr val="EFEF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398" name="Google Shape;398;p33"/>
          <p:cNvSpPr/>
          <p:nvPr/>
        </p:nvSpPr>
        <p:spPr>
          <a:xfrm>
            <a:off x="277708" y="844952"/>
            <a:ext cx="11296975" cy="352240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50E17"/>
              </a:buClr>
              <a:buSzPts val="2000"/>
              <a:buFont typeface="Noto Sans Symbols"/>
              <a:buChar char="⮚"/>
            </a:pPr>
            <a:r>
              <a:rPr lang="en-US" sz="2800" dirty="0">
                <a:solidFill>
                  <a:srgbClr val="050E17"/>
                </a:solidFill>
                <a:latin typeface="Times New Roman"/>
                <a:ea typeface="Times New Roman"/>
                <a:cs typeface="Times New Roman"/>
                <a:sym typeface="Times New Roman"/>
              </a:rPr>
              <a:t>Gradio </a:t>
            </a:r>
            <a:r>
              <a:rPr lang="en-US" sz="2800" dirty="0" err="1">
                <a:solidFill>
                  <a:srgbClr val="050E17"/>
                </a:solidFill>
                <a:latin typeface="Times New Roman"/>
                <a:ea typeface="Times New Roman"/>
                <a:cs typeface="Times New Roman"/>
                <a:sym typeface="Times New Roman"/>
              </a:rPr>
              <a:t>Gitter</a:t>
            </a:r>
            <a:r>
              <a:rPr lang="en-US" sz="2800" dirty="0">
                <a:solidFill>
                  <a:srgbClr val="050E17"/>
                </a:solidFill>
                <a:latin typeface="Times New Roman"/>
                <a:ea typeface="Times New Roman"/>
                <a:cs typeface="Times New Roman"/>
                <a:sym typeface="Times New Roman"/>
              </a:rPr>
              <a:t> Community: The Gradio </a:t>
            </a:r>
            <a:r>
              <a:rPr lang="en-US" sz="2800" dirty="0" err="1">
                <a:solidFill>
                  <a:srgbClr val="050E17"/>
                </a:solidFill>
                <a:latin typeface="Times New Roman"/>
                <a:ea typeface="Times New Roman"/>
                <a:cs typeface="Times New Roman"/>
                <a:sym typeface="Times New Roman"/>
              </a:rPr>
              <a:t>Gitter</a:t>
            </a:r>
            <a:r>
              <a:rPr lang="en-US" sz="2800" dirty="0">
                <a:solidFill>
                  <a:srgbClr val="050E17"/>
                </a:solidFill>
                <a:latin typeface="Times New Roman"/>
                <a:ea typeface="Times New Roman"/>
                <a:cs typeface="Times New Roman"/>
                <a:sym typeface="Times New Roman"/>
              </a:rPr>
              <a:t> community provides a forum for developers to ask questions, share ideas, and discuss issues related to Gradio. You can join the community at </a:t>
            </a:r>
            <a:r>
              <a:rPr lang="en-US" sz="2800" b="1" u="sng" dirty="0">
                <a:solidFill>
                  <a:schemeClr val="hlink"/>
                </a:solidFill>
                <a:latin typeface="Times New Roman"/>
                <a:ea typeface="Times New Roman"/>
                <a:cs typeface="Times New Roman"/>
                <a:sym typeface="Times New Roman"/>
                <a:hlinkClick r:id="rId3"/>
              </a:rPr>
              <a:t>https://gitter.im/gradio-app/community. ↗</a:t>
            </a:r>
            <a:endParaRPr sz="2800" b="1" dirty="0">
              <a:solidFill>
                <a:srgbClr val="050E17"/>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rgbClr val="050E17"/>
              </a:buClr>
              <a:buSzPts val="2000"/>
              <a:buFont typeface="Noto Sans Symbols"/>
              <a:buChar char="⮚"/>
            </a:pPr>
            <a:r>
              <a:rPr lang="en-US" sz="2800" dirty="0">
                <a:solidFill>
                  <a:srgbClr val="050E17"/>
                </a:solidFill>
                <a:latin typeface="Times New Roman"/>
                <a:ea typeface="Times New Roman"/>
                <a:cs typeface="Times New Roman"/>
                <a:sym typeface="Times New Roman"/>
              </a:rPr>
              <a:t>Gradio Blog: The Gradio blog contains articles and tutorials on various topics related to Gradio, including tips and tricks, use cases, and best practices. You can visit the blog at </a:t>
            </a:r>
            <a:r>
              <a:rPr lang="en-US" sz="2800" b="1" u="sng" dirty="0">
                <a:solidFill>
                  <a:schemeClr val="hlink"/>
                </a:solidFill>
                <a:latin typeface="Times New Roman"/>
                <a:ea typeface="Times New Roman"/>
                <a:cs typeface="Times New Roman"/>
                <a:sym typeface="Times New Roman"/>
                <a:hlinkClick r:id="rId4"/>
              </a:rPr>
              <a:t>https://gradio.app/blog/. ↗</a:t>
            </a:r>
            <a:endParaRPr sz="2800" b="1" dirty="0">
              <a:solidFill>
                <a:srgbClr val="050E17"/>
              </a:solidFill>
              <a:latin typeface="Times New Roman"/>
              <a:ea typeface="Times New Roman"/>
              <a:cs typeface="Times New Roman"/>
              <a:sym typeface="Times New Roman"/>
            </a:endParaRPr>
          </a:p>
        </p:txBody>
      </p:sp>
      <p:sp>
        <p:nvSpPr>
          <p:cNvPr id="2" name="Footer Placeholder 1"/>
          <p:cNvSpPr>
            <a:spLocks noGrp="1"/>
          </p:cNvSpPr>
          <p:nvPr>
            <p:ph type="ftr" sz="quarter" idx="11"/>
          </p:nvPr>
        </p:nvSpPr>
        <p:spPr/>
        <p:txBody>
          <a:bodyPr/>
          <a:lstStyle/>
          <a:p>
            <a:r>
              <a:rPr lang="en-US" smtClean="0"/>
              <a:t>Kaizen Group AI</a:t>
            </a:r>
            <a:endParaRPr lang="en-US"/>
          </a:p>
        </p:txBody>
      </p:sp>
      <p:sp>
        <p:nvSpPr>
          <p:cNvPr id="3" name="Slide Number Placeholder 2"/>
          <p:cNvSpPr>
            <a:spLocks noGrp="1"/>
          </p:cNvSpPr>
          <p:nvPr>
            <p:ph type="sldNum" sz="quarter" idx="12"/>
          </p:nvPr>
        </p:nvSpPr>
        <p:spPr/>
        <p:txBody>
          <a:bodyPr/>
          <a:lstStyle/>
          <a:p>
            <a:fld id="{02383E7E-9DFE-4A1E-AEC2-D2E19E891C2C}" type="slidenum">
              <a:rPr lang="en-US" smtClean="0"/>
              <a:t>26</a:t>
            </a:fld>
            <a:endParaRPr lang="en-US"/>
          </a:p>
        </p:txBody>
      </p:sp>
    </p:spTree>
    <p:extLst>
      <p:ext uri="{BB962C8B-B14F-4D97-AF65-F5344CB8AC3E}">
        <p14:creationId xmlns:p14="http://schemas.microsoft.com/office/powerpoint/2010/main" val="334816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xmlns="" id="{8B20C6C3-B2E5-45A0-887C-1B9577C96676}"/>
              </a:ext>
            </a:extLst>
          </p:cNvPr>
          <p:cNvSpPr txBox="1"/>
          <p:nvPr/>
        </p:nvSpPr>
        <p:spPr>
          <a:xfrm>
            <a:off x="1232036" y="2477076"/>
            <a:ext cx="9727926" cy="1231106"/>
          </a:xfrm>
          <a:prstGeom prst="rect">
            <a:avLst/>
          </a:prstGeom>
          <a:noFill/>
        </p:spPr>
        <p:txBody>
          <a:bodyPr wrap="square" rtlCol="0">
            <a:spAutoFit/>
          </a:bodyPr>
          <a:lstStyle/>
          <a:p>
            <a:pPr lvl="0" algn="ctr"/>
            <a:r>
              <a:rPr lang="en-US" sz="5400" b="1" dirty="0">
                <a:solidFill>
                  <a:schemeClr val="accent1"/>
                </a:solidFill>
                <a:latin typeface="Times New Roman" panose="02020603050405020304" pitchFamily="18" charset="0"/>
                <a:cs typeface="Times New Roman" panose="02020603050405020304" pitchFamily="18" charset="0"/>
              </a:rPr>
              <a:t>Building</a:t>
            </a:r>
            <a:r>
              <a:rPr lang="en-US" sz="5400" b="1" dirty="0">
                <a:solidFill>
                  <a:prstClr val="black"/>
                </a:solidFill>
                <a:latin typeface="Times New Roman" panose="02020603050405020304" pitchFamily="18" charset="0"/>
                <a:cs typeface="Times New Roman" panose="02020603050405020304" pitchFamily="18" charset="0"/>
              </a:rPr>
              <a:t> </a:t>
            </a:r>
            <a:r>
              <a:rPr lang="en-US" sz="5400" b="1" dirty="0">
                <a:solidFill>
                  <a:srgbClr val="0070C0"/>
                </a:solidFill>
                <a:latin typeface="Times New Roman" panose="02020603050405020304" pitchFamily="18" charset="0"/>
                <a:cs typeface="Times New Roman" panose="02020603050405020304" pitchFamily="18" charset="0"/>
              </a:rPr>
              <a:t>Interactive</a:t>
            </a:r>
            <a:r>
              <a:rPr lang="en-US" sz="5400" b="1" dirty="0">
                <a:solidFill>
                  <a:prstClr val="black"/>
                </a:solidFill>
                <a:latin typeface="Times New Roman" panose="02020603050405020304" pitchFamily="18" charset="0"/>
                <a:cs typeface="Times New Roman" panose="02020603050405020304" pitchFamily="18" charset="0"/>
              </a:rPr>
              <a:t> Interfaces</a:t>
            </a:r>
          </a:p>
          <a:p>
            <a:pPr algn="ctr"/>
            <a:endParaRPr lang="en-US" sz="2000" b="1" dirty="0">
              <a:solidFill>
                <a:schemeClr val="accent2"/>
              </a:solidFill>
              <a:latin typeface="Times New Roman" panose="02020603050405020304" pitchFamily="18" charset="0"/>
              <a:cs typeface="Times New Roman" panose="02020603050405020304" pitchFamily="18" charset="0"/>
            </a:endParaRPr>
          </a:p>
        </p:txBody>
      </p:sp>
      <p:sp>
        <p:nvSpPr>
          <p:cNvPr id="87" name="Freeform: Shape 86">
            <a:extLst>
              <a:ext uri="{FF2B5EF4-FFF2-40B4-BE49-F238E27FC236}">
                <a16:creationId xmlns:a16="http://schemas.microsoft.com/office/drawing/2014/main" xmlns="" id="{798CADB7-B8B8-4EAE-8F10-B49B6670FDC8}"/>
              </a:ext>
            </a:extLst>
          </p:cNvPr>
          <p:cNvSpPr/>
          <p:nvPr/>
        </p:nvSpPr>
        <p:spPr>
          <a:xfrm>
            <a:off x="2254942" y="2286576"/>
            <a:ext cx="190500" cy="190500"/>
          </a:xfrm>
          <a:custGeom>
            <a:avLst/>
            <a:gdLst>
              <a:gd name="connsiteX0" fmla="*/ 183928 w 190500"/>
              <a:gd name="connsiteY0" fmla="*/ 95536 h 190500"/>
              <a:gd name="connsiteX1" fmla="*/ 95536 w 190500"/>
              <a:gd name="connsiteY1" fmla="*/ 183928 h 190500"/>
              <a:gd name="connsiteX2" fmla="*/ 7144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4" y="144353"/>
                  <a:pt x="7144" y="95536"/>
                </a:cubicBezTo>
                <a:cubicBezTo>
                  <a:pt x="7144"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xmlns="" id="{CA511FB9-8ED9-4E1C-895E-DCB4DA0204CC}"/>
              </a:ext>
            </a:extLst>
          </p:cNvPr>
          <p:cNvSpPr/>
          <p:nvPr/>
        </p:nvSpPr>
        <p:spPr>
          <a:xfrm>
            <a:off x="10594365" y="1536648"/>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xmlns="" id="{50F2AECE-4F95-4A67-A7AC-0745E569C6DB}"/>
              </a:ext>
            </a:extLst>
          </p:cNvPr>
          <p:cNvSpPr/>
          <p:nvPr/>
        </p:nvSpPr>
        <p:spPr>
          <a:xfrm>
            <a:off x="8153400" y="4337944"/>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4"/>
                  <a:pt x="7143" y="95536"/>
                </a:cubicBezTo>
                <a:cubicBezTo>
                  <a:pt x="7143" y="46719"/>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 name="Footer Placeholder 1"/>
          <p:cNvSpPr>
            <a:spLocks noGrp="1"/>
          </p:cNvSpPr>
          <p:nvPr>
            <p:ph type="ftr" sz="quarter" idx="11"/>
          </p:nvPr>
        </p:nvSpPr>
        <p:spPr/>
        <p:txBody>
          <a:bodyPr/>
          <a:lstStyle/>
          <a:p>
            <a:r>
              <a:rPr lang="en-US" dirty="0" smtClean="0"/>
              <a:t>Kaizen Group AI</a:t>
            </a:r>
            <a:endParaRPr lang="en-US" dirty="0"/>
          </a:p>
        </p:txBody>
      </p:sp>
      <p:sp>
        <p:nvSpPr>
          <p:cNvPr id="3" name="Slide Number Placeholder 2"/>
          <p:cNvSpPr>
            <a:spLocks noGrp="1"/>
          </p:cNvSpPr>
          <p:nvPr>
            <p:ph type="sldNum" sz="quarter" idx="12"/>
          </p:nvPr>
        </p:nvSpPr>
        <p:spPr/>
        <p:txBody>
          <a:bodyPr/>
          <a:lstStyle/>
          <a:p>
            <a:fld id="{02383E7E-9DFE-4A1E-AEC2-D2E19E891C2C}" type="slidenum">
              <a:rPr lang="en-US" smtClean="0"/>
              <a:t>27</a:t>
            </a:fld>
            <a:endParaRPr lang="en-US"/>
          </a:p>
        </p:txBody>
      </p:sp>
      <p:pic>
        <p:nvPicPr>
          <p:cNvPr id="4" name="Picture 3"/>
          <p:cNvPicPr>
            <a:picLocks noChangeAspect="1"/>
          </p:cNvPicPr>
          <p:nvPr/>
        </p:nvPicPr>
        <p:blipFill>
          <a:blip r:embed="rId2"/>
          <a:stretch>
            <a:fillRect/>
          </a:stretch>
        </p:blipFill>
        <p:spPr>
          <a:xfrm>
            <a:off x="6007600" y="4083777"/>
            <a:ext cx="176799" cy="176799"/>
          </a:xfrm>
          <a:prstGeom prst="rect">
            <a:avLst/>
          </a:prstGeom>
        </p:spPr>
      </p:pic>
      <p:pic>
        <p:nvPicPr>
          <p:cNvPr id="5" name="Picture 4"/>
          <p:cNvPicPr>
            <a:picLocks noChangeAspect="1"/>
          </p:cNvPicPr>
          <p:nvPr/>
        </p:nvPicPr>
        <p:blipFill>
          <a:blip r:embed="rId2"/>
          <a:stretch>
            <a:fillRect/>
          </a:stretch>
        </p:blipFill>
        <p:spPr>
          <a:xfrm>
            <a:off x="3838734" y="5042666"/>
            <a:ext cx="399731" cy="399731"/>
          </a:xfrm>
          <a:prstGeom prst="rect">
            <a:avLst/>
          </a:prstGeom>
        </p:spPr>
      </p:pic>
      <p:pic>
        <p:nvPicPr>
          <p:cNvPr id="6" name="Picture 5"/>
          <p:cNvPicPr>
            <a:picLocks noChangeAspect="1"/>
          </p:cNvPicPr>
          <p:nvPr/>
        </p:nvPicPr>
        <p:blipFill>
          <a:blip r:embed="rId2"/>
          <a:stretch>
            <a:fillRect/>
          </a:stretch>
        </p:blipFill>
        <p:spPr>
          <a:xfrm flipV="1">
            <a:off x="6974252" y="757646"/>
            <a:ext cx="283891" cy="283891"/>
          </a:xfrm>
          <a:prstGeom prst="rect">
            <a:avLst/>
          </a:prstGeom>
        </p:spPr>
      </p:pic>
    </p:spTree>
    <p:extLst>
      <p:ext uri="{BB962C8B-B14F-4D97-AF65-F5344CB8AC3E}">
        <p14:creationId xmlns:p14="http://schemas.microsoft.com/office/powerpoint/2010/main" val="57734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500" fill="hold"/>
                                        <p:tgtEl>
                                          <p:spTgt spid="88"/>
                                        </p:tgtEl>
                                        <p:attrNameLst>
                                          <p:attrName>ppt_w</p:attrName>
                                        </p:attrNameLst>
                                      </p:cBhvr>
                                      <p:tavLst>
                                        <p:tav tm="0">
                                          <p:val>
                                            <p:fltVal val="0"/>
                                          </p:val>
                                        </p:tav>
                                        <p:tav tm="100000">
                                          <p:val>
                                            <p:strVal val="#ppt_w"/>
                                          </p:val>
                                        </p:tav>
                                      </p:tavLst>
                                    </p:anim>
                                    <p:anim calcmode="lin" valueType="num">
                                      <p:cBhvr>
                                        <p:cTn id="13" dur="500" fill="hold"/>
                                        <p:tgtEl>
                                          <p:spTgt spid="88"/>
                                        </p:tgtEl>
                                        <p:attrNameLst>
                                          <p:attrName>ppt_h</p:attrName>
                                        </p:attrNameLst>
                                      </p:cBhvr>
                                      <p:tavLst>
                                        <p:tav tm="0">
                                          <p:val>
                                            <p:fltVal val="0"/>
                                          </p:val>
                                        </p:tav>
                                        <p:tav tm="100000">
                                          <p:val>
                                            <p:strVal val="#ppt_h"/>
                                          </p:val>
                                        </p:tav>
                                      </p:tavLst>
                                    </p:anim>
                                    <p:animEffect transition="in" filter="fade">
                                      <p:cBhvr>
                                        <p:cTn id="14" dur="500"/>
                                        <p:tgtEl>
                                          <p:spTgt spid="8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p:cTn id="17" dur="500" fill="hold"/>
                                        <p:tgtEl>
                                          <p:spTgt spid="89"/>
                                        </p:tgtEl>
                                        <p:attrNameLst>
                                          <p:attrName>ppt_w</p:attrName>
                                        </p:attrNameLst>
                                      </p:cBhvr>
                                      <p:tavLst>
                                        <p:tav tm="0">
                                          <p:val>
                                            <p:fltVal val="0"/>
                                          </p:val>
                                        </p:tav>
                                        <p:tav tm="100000">
                                          <p:val>
                                            <p:strVal val="#ppt_w"/>
                                          </p:val>
                                        </p:tav>
                                      </p:tavLst>
                                    </p:anim>
                                    <p:anim calcmode="lin" valueType="num">
                                      <p:cBhvr>
                                        <p:cTn id="18" dur="500" fill="hold"/>
                                        <p:tgtEl>
                                          <p:spTgt spid="89"/>
                                        </p:tgtEl>
                                        <p:attrNameLst>
                                          <p:attrName>ppt_h</p:attrName>
                                        </p:attrNameLst>
                                      </p:cBhvr>
                                      <p:tavLst>
                                        <p:tav tm="0">
                                          <p:val>
                                            <p:fltVal val="0"/>
                                          </p:val>
                                        </p:tav>
                                        <p:tav tm="100000">
                                          <p:val>
                                            <p:strVal val="#ppt_h"/>
                                          </p:val>
                                        </p:tav>
                                      </p:tavLst>
                                    </p:anim>
                                    <p:animEffect transition="in" filter="fade">
                                      <p:cBhvr>
                                        <p:cTn id="19" dur="500"/>
                                        <p:tgtEl>
                                          <p:spTgt spid="8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decel="10000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1000" fill="hold"/>
                                        <p:tgtEl>
                                          <p:spTgt spid="48"/>
                                        </p:tgtEl>
                                        <p:attrNameLst>
                                          <p:attrName>ppt_x</p:attrName>
                                        </p:attrNameLst>
                                      </p:cBhvr>
                                      <p:tavLst>
                                        <p:tav tm="0">
                                          <p:val>
                                            <p:strVal val="#ppt_x"/>
                                          </p:val>
                                        </p:tav>
                                        <p:tav tm="100000">
                                          <p:val>
                                            <p:strVal val="#ppt_x"/>
                                          </p:val>
                                        </p:tav>
                                      </p:tavLst>
                                    </p:anim>
                                    <p:anim calcmode="lin" valueType="num">
                                      <p:cBhvr additive="base">
                                        <p:cTn id="25" dur="10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7" grpId="0" animBg="1"/>
      <p:bldP spid="88" grpId="0" animBg="1"/>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Autofit/>
          </a:bodyPr>
          <a:lstStyle/>
          <a:p>
            <a:pPr algn="ctr"/>
            <a:r>
              <a:rPr lang="en-US" sz="3600" b="1" dirty="0" smtClean="0">
                <a:solidFill>
                  <a:schemeClr val="accent2"/>
                </a:solidFill>
                <a:latin typeface="Times New Roman" panose="02020603050405020304" pitchFamily="18" charset="0"/>
                <a:cs typeface="Times New Roman" panose="02020603050405020304" pitchFamily="18" charset="0"/>
              </a:rPr>
              <a:t>Building</a:t>
            </a:r>
            <a:r>
              <a:rPr lang="en-US" sz="3600" b="1" dirty="0" smtClean="0">
                <a:latin typeface="Times New Roman" panose="02020603050405020304" pitchFamily="18" charset="0"/>
                <a:cs typeface="Times New Roman" panose="02020603050405020304" pitchFamily="18" charset="0"/>
              </a:rPr>
              <a:t> Interactive </a:t>
            </a:r>
            <a:r>
              <a:rPr lang="en-US" sz="3600" b="1" dirty="0" smtClean="0">
                <a:latin typeface="Times New Roman" panose="02020603050405020304" pitchFamily="18" charset="0"/>
                <a:cs typeface="Times New Roman" panose="02020603050405020304" pitchFamily="18" charset="0"/>
              </a:rPr>
              <a:t>Interfaces</a:t>
            </a:r>
            <a:endParaRPr lang="en-US" sz="3600" b="1" dirty="0"/>
          </a:p>
        </p:txBody>
      </p:sp>
      <p:sp>
        <p:nvSpPr>
          <p:cNvPr id="3" name="Content Placeholder 2"/>
          <p:cNvSpPr>
            <a:spLocks noGrp="1"/>
          </p:cNvSpPr>
          <p:nvPr>
            <p:ph idx="1"/>
          </p:nvPr>
        </p:nvSpPr>
        <p:spPr>
          <a:xfrm>
            <a:off x="1285460" y="953590"/>
            <a:ext cx="10068339" cy="5223373"/>
          </a:xfrm>
        </p:spPr>
        <p:txBody>
          <a:bodyPr>
            <a:normAutofit/>
          </a:bodyPr>
          <a:lstStyle/>
          <a:p>
            <a:pPr marL="0" indent="0">
              <a:buNone/>
            </a:pPr>
            <a:r>
              <a:rPr lang="en-US" sz="2000" b="1" dirty="0" smtClean="0">
                <a:latin typeface="Times New Roman" panose="02020603050405020304" pitchFamily="18" charset="0"/>
                <a:cs typeface="Times New Roman" panose="02020603050405020304" pitchFamily="18" charset="0"/>
              </a:rPr>
              <a:t>  Image Classification</a:t>
            </a:r>
            <a:endParaRPr lang="en-US" sz="2000" b="1"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dirty="0" smtClean="0"/>
              <a:t>Kaizen Group AI</a:t>
            </a:r>
            <a:endParaRPr lang="en-US" dirty="0"/>
          </a:p>
        </p:txBody>
      </p:sp>
      <p:sp>
        <p:nvSpPr>
          <p:cNvPr id="5" name="Slide Number Placeholder 4"/>
          <p:cNvSpPr>
            <a:spLocks noGrp="1"/>
          </p:cNvSpPr>
          <p:nvPr>
            <p:ph type="sldNum" sz="quarter" idx="12"/>
          </p:nvPr>
        </p:nvSpPr>
        <p:spPr/>
        <p:txBody>
          <a:bodyPr/>
          <a:lstStyle/>
          <a:p>
            <a:fld id="{02383E7E-9DFE-4A1E-AEC2-D2E19E891C2C}" type="slidenum">
              <a:rPr lang="en-US" smtClean="0"/>
              <a:t>28</a:t>
            </a:fld>
            <a:endParaRPr lang="en-US"/>
          </a:p>
        </p:txBody>
      </p:sp>
      <p:pic>
        <p:nvPicPr>
          <p:cNvPr id="6" name="Picture 5"/>
          <p:cNvPicPr>
            <a:picLocks noChangeAspect="1"/>
          </p:cNvPicPr>
          <p:nvPr/>
        </p:nvPicPr>
        <p:blipFill>
          <a:blip r:embed="rId2"/>
          <a:stretch>
            <a:fillRect/>
          </a:stretch>
        </p:blipFill>
        <p:spPr>
          <a:xfrm>
            <a:off x="2037378" y="1587418"/>
            <a:ext cx="8366904" cy="4287157"/>
          </a:xfrm>
          <a:prstGeom prst="rect">
            <a:avLst/>
          </a:prstGeom>
        </p:spPr>
      </p:pic>
      <p:sp>
        <p:nvSpPr>
          <p:cNvPr id="7" name="Freeform: Shape 44">
            <a:extLst>
              <a:ext uri="{FF2B5EF4-FFF2-40B4-BE49-F238E27FC236}">
                <a16:creationId xmlns:a16="http://schemas.microsoft.com/office/drawing/2014/main" xmlns="" id="{5356C476-C8D0-4F9B-9575-751AC8F7A584}"/>
              </a:ext>
            </a:extLst>
          </p:cNvPr>
          <p:cNvSpPr/>
          <p:nvPr/>
        </p:nvSpPr>
        <p:spPr>
          <a:xfrm>
            <a:off x="838200" y="975101"/>
            <a:ext cx="114300" cy="229499"/>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pic>
        <p:nvPicPr>
          <p:cNvPr id="9" name="Picture 8"/>
          <p:cNvPicPr>
            <a:picLocks noChangeAspect="1"/>
          </p:cNvPicPr>
          <p:nvPr/>
        </p:nvPicPr>
        <p:blipFill>
          <a:blip r:embed="rId3"/>
          <a:stretch>
            <a:fillRect/>
          </a:stretch>
        </p:blipFill>
        <p:spPr>
          <a:xfrm>
            <a:off x="2818992" y="258437"/>
            <a:ext cx="219475" cy="213378"/>
          </a:xfrm>
          <a:prstGeom prst="rect">
            <a:avLst/>
          </a:prstGeom>
        </p:spPr>
      </p:pic>
      <p:pic>
        <p:nvPicPr>
          <p:cNvPr id="10" name="Picture 9"/>
          <p:cNvPicPr>
            <a:picLocks noChangeAspect="1"/>
          </p:cNvPicPr>
          <p:nvPr/>
        </p:nvPicPr>
        <p:blipFill>
          <a:blip r:embed="rId3"/>
          <a:stretch>
            <a:fillRect/>
          </a:stretch>
        </p:blipFill>
        <p:spPr>
          <a:xfrm>
            <a:off x="1766958" y="1685109"/>
            <a:ext cx="109738" cy="106689"/>
          </a:xfrm>
          <a:prstGeom prst="rect">
            <a:avLst/>
          </a:prstGeom>
        </p:spPr>
      </p:pic>
      <p:pic>
        <p:nvPicPr>
          <p:cNvPr id="11" name="Picture 10"/>
          <p:cNvPicPr>
            <a:picLocks noChangeAspect="1"/>
          </p:cNvPicPr>
          <p:nvPr/>
        </p:nvPicPr>
        <p:blipFill>
          <a:blip r:embed="rId3"/>
          <a:stretch>
            <a:fillRect/>
          </a:stretch>
        </p:blipFill>
        <p:spPr>
          <a:xfrm>
            <a:off x="9246297" y="392636"/>
            <a:ext cx="219475" cy="213378"/>
          </a:xfrm>
          <a:prstGeom prst="rect">
            <a:avLst/>
          </a:prstGeom>
        </p:spPr>
      </p:pic>
      <p:pic>
        <p:nvPicPr>
          <p:cNvPr id="12" name="Picture 11"/>
          <p:cNvPicPr>
            <a:picLocks noChangeAspect="1"/>
          </p:cNvPicPr>
          <p:nvPr/>
        </p:nvPicPr>
        <p:blipFill>
          <a:blip r:embed="rId3"/>
          <a:stretch>
            <a:fillRect/>
          </a:stretch>
        </p:blipFill>
        <p:spPr>
          <a:xfrm>
            <a:off x="6546574" y="858032"/>
            <a:ext cx="79513" cy="152757"/>
          </a:xfrm>
          <a:prstGeom prst="rect">
            <a:avLst/>
          </a:prstGeom>
        </p:spPr>
      </p:pic>
      <p:pic>
        <p:nvPicPr>
          <p:cNvPr id="16" name="Picture 15"/>
          <p:cNvPicPr>
            <a:picLocks noChangeAspect="1"/>
          </p:cNvPicPr>
          <p:nvPr/>
        </p:nvPicPr>
        <p:blipFill>
          <a:blip r:embed="rId3"/>
          <a:stretch>
            <a:fillRect/>
          </a:stretch>
        </p:blipFill>
        <p:spPr>
          <a:xfrm>
            <a:off x="7278350" y="692433"/>
            <a:ext cx="170331" cy="165600"/>
          </a:xfrm>
          <a:prstGeom prst="rect">
            <a:avLst/>
          </a:prstGeom>
        </p:spPr>
      </p:pic>
      <p:pic>
        <p:nvPicPr>
          <p:cNvPr id="17" name="Picture 16"/>
          <p:cNvPicPr>
            <a:picLocks noChangeAspect="1"/>
          </p:cNvPicPr>
          <p:nvPr/>
        </p:nvPicPr>
        <p:blipFill>
          <a:blip r:embed="rId4"/>
          <a:stretch>
            <a:fillRect/>
          </a:stretch>
        </p:blipFill>
        <p:spPr>
          <a:xfrm>
            <a:off x="1441944" y="2951250"/>
            <a:ext cx="219475" cy="213378"/>
          </a:xfrm>
          <a:prstGeom prst="rect">
            <a:avLst/>
          </a:prstGeom>
        </p:spPr>
      </p:pic>
    </p:spTree>
    <p:extLst>
      <p:ext uri="{BB962C8B-B14F-4D97-AF65-F5344CB8AC3E}">
        <p14:creationId xmlns:p14="http://schemas.microsoft.com/office/powerpoint/2010/main" val="353426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3579"/>
          </a:xfrm>
        </p:spPr>
        <p:txBody>
          <a:bodyPr>
            <a:normAutofit/>
          </a:bodyPr>
          <a:lstStyle/>
          <a:p>
            <a:pPr algn="ctr"/>
            <a:r>
              <a:rPr lang="en-US" sz="3600" b="1" dirty="0">
                <a:solidFill>
                  <a:schemeClr val="accent2"/>
                </a:solidFill>
                <a:latin typeface="Times New Roman" panose="02020603050405020304" pitchFamily="18" charset="0"/>
                <a:cs typeface="Times New Roman" panose="02020603050405020304" pitchFamily="18" charset="0"/>
              </a:rPr>
              <a:t>Building </a:t>
            </a:r>
            <a:r>
              <a:rPr lang="en-US" sz="3600" b="1" dirty="0">
                <a:solidFill>
                  <a:prstClr val="black"/>
                </a:solidFill>
                <a:latin typeface="Times New Roman" panose="02020603050405020304" pitchFamily="18" charset="0"/>
                <a:cs typeface="Times New Roman" panose="02020603050405020304" pitchFamily="18" charset="0"/>
              </a:rPr>
              <a:t>Interactive </a:t>
            </a:r>
            <a:r>
              <a:rPr lang="en-US" sz="3600" b="1" dirty="0" smtClean="0">
                <a:solidFill>
                  <a:prstClr val="black"/>
                </a:solidFill>
                <a:latin typeface="Times New Roman" panose="02020603050405020304" pitchFamily="18" charset="0"/>
                <a:cs typeface="Times New Roman" panose="02020603050405020304" pitchFamily="18" charset="0"/>
              </a:rPr>
              <a:t>Interfaces</a:t>
            </a:r>
            <a:endParaRPr lang="en-US" sz="6600" b="1" dirty="0"/>
          </a:p>
        </p:txBody>
      </p:sp>
      <p:sp>
        <p:nvSpPr>
          <p:cNvPr id="3" name="Content Placeholder 2"/>
          <p:cNvSpPr>
            <a:spLocks noGrp="1"/>
          </p:cNvSpPr>
          <p:nvPr>
            <p:ph idx="1"/>
          </p:nvPr>
        </p:nvSpPr>
        <p:spPr>
          <a:xfrm>
            <a:off x="838200" y="1188720"/>
            <a:ext cx="10515600" cy="4988243"/>
          </a:xfrm>
        </p:spPr>
        <p:txBody>
          <a:bodyPr>
            <a:normAutofit/>
          </a:bodyPr>
          <a:lstStyle/>
          <a:p>
            <a:pPr marL="0" indent="0">
              <a:buNone/>
            </a:pPr>
            <a:r>
              <a:rPr lang="en-US" b="1" dirty="0">
                <a:solidFill>
                  <a:srgbClr val="222222"/>
                </a:solidFill>
                <a:latin typeface="Times New Roman" panose="02020603050405020304" pitchFamily="18" charset="0"/>
                <a:cs typeface="Times New Roman" panose="02020603050405020304" pitchFamily="18" charset="0"/>
              </a:rPr>
              <a:t>Text Generation with Transformers (</a:t>
            </a:r>
            <a:r>
              <a:rPr lang="en-US" b="1" dirty="0" smtClean="0">
                <a:solidFill>
                  <a:srgbClr val="222222"/>
                </a:solidFill>
                <a:latin typeface="Times New Roman" panose="02020603050405020304" pitchFamily="18" charset="0"/>
                <a:cs typeface="Times New Roman" panose="02020603050405020304" pitchFamily="18" charset="0"/>
              </a:rPr>
              <a:t>GPT-2)</a:t>
            </a:r>
            <a:endParaRPr lang="en-US" b="1"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29</a:t>
            </a:fld>
            <a:endParaRPr lang="en-US"/>
          </a:p>
        </p:txBody>
      </p:sp>
      <p:pic>
        <p:nvPicPr>
          <p:cNvPr id="6" name="Picture 5"/>
          <p:cNvPicPr>
            <a:picLocks noChangeAspect="1"/>
          </p:cNvPicPr>
          <p:nvPr/>
        </p:nvPicPr>
        <p:blipFill>
          <a:blip r:embed="rId2"/>
          <a:stretch>
            <a:fillRect/>
          </a:stretch>
        </p:blipFill>
        <p:spPr>
          <a:xfrm>
            <a:off x="1254034" y="2298984"/>
            <a:ext cx="9966960" cy="3404619"/>
          </a:xfrm>
          <a:prstGeom prst="rect">
            <a:avLst/>
          </a:prstGeom>
        </p:spPr>
      </p:pic>
      <p:pic>
        <p:nvPicPr>
          <p:cNvPr id="7" name="Picture 6"/>
          <p:cNvPicPr>
            <a:picLocks noChangeAspect="1"/>
          </p:cNvPicPr>
          <p:nvPr/>
        </p:nvPicPr>
        <p:blipFill>
          <a:blip r:embed="rId3"/>
          <a:stretch>
            <a:fillRect/>
          </a:stretch>
        </p:blipFill>
        <p:spPr>
          <a:xfrm>
            <a:off x="1984107" y="473735"/>
            <a:ext cx="162746" cy="158225"/>
          </a:xfrm>
          <a:prstGeom prst="rect">
            <a:avLst/>
          </a:prstGeom>
        </p:spPr>
      </p:pic>
      <p:pic>
        <p:nvPicPr>
          <p:cNvPr id="8" name="Picture 7"/>
          <p:cNvPicPr>
            <a:picLocks noChangeAspect="1"/>
          </p:cNvPicPr>
          <p:nvPr/>
        </p:nvPicPr>
        <p:blipFill>
          <a:blip r:embed="rId4"/>
          <a:stretch>
            <a:fillRect/>
          </a:stretch>
        </p:blipFill>
        <p:spPr>
          <a:xfrm>
            <a:off x="10574963" y="365124"/>
            <a:ext cx="221451" cy="215299"/>
          </a:xfrm>
          <a:prstGeom prst="rect">
            <a:avLst/>
          </a:prstGeom>
        </p:spPr>
      </p:pic>
      <p:pic>
        <p:nvPicPr>
          <p:cNvPr id="9" name="Picture 8"/>
          <p:cNvPicPr>
            <a:picLocks noChangeAspect="1"/>
          </p:cNvPicPr>
          <p:nvPr/>
        </p:nvPicPr>
        <p:blipFill>
          <a:blip r:embed="rId4"/>
          <a:stretch>
            <a:fillRect/>
          </a:stretch>
        </p:blipFill>
        <p:spPr>
          <a:xfrm>
            <a:off x="4780314" y="6142972"/>
            <a:ext cx="219475" cy="213378"/>
          </a:xfrm>
          <a:prstGeom prst="rect">
            <a:avLst/>
          </a:prstGeom>
        </p:spPr>
      </p:pic>
      <p:pic>
        <p:nvPicPr>
          <p:cNvPr id="10" name="Picture 9"/>
          <p:cNvPicPr>
            <a:picLocks noChangeAspect="1"/>
          </p:cNvPicPr>
          <p:nvPr/>
        </p:nvPicPr>
        <p:blipFill>
          <a:blip r:embed="rId4"/>
          <a:stretch>
            <a:fillRect/>
          </a:stretch>
        </p:blipFill>
        <p:spPr>
          <a:xfrm>
            <a:off x="618725" y="1188720"/>
            <a:ext cx="123397" cy="119969"/>
          </a:xfrm>
          <a:prstGeom prst="rect">
            <a:avLst/>
          </a:prstGeom>
        </p:spPr>
      </p:pic>
      <p:pic>
        <p:nvPicPr>
          <p:cNvPr id="11" name="Picture 10"/>
          <p:cNvPicPr>
            <a:picLocks noChangeAspect="1"/>
          </p:cNvPicPr>
          <p:nvPr/>
        </p:nvPicPr>
        <p:blipFill>
          <a:blip r:embed="rId4"/>
          <a:stretch>
            <a:fillRect/>
          </a:stretch>
        </p:blipFill>
        <p:spPr>
          <a:xfrm>
            <a:off x="9122464" y="1035326"/>
            <a:ext cx="157777" cy="153394"/>
          </a:xfrm>
          <a:prstGeom prst="rect">
            <a:avLst/>
          </a:prstGeom>
        </p:spPr>
      </p:pic>
      <p:pic>
        <p:nvPicPr>
          <p:cNvPr id="13" name="Picture 12"/>
          <p:cNvPicPr>
            <a:picLocks noChangeAspect="1"/>
          </p:cNvPicPr>
          <p:nvPr/>
        </p:nvPicPr>
        <p:blipFill>
          <a:blip r:embed="rId4"/>
          <a:stretch>
            <a:fillRect/>
          </a:stretch>
        </p:blipFill>
        <p:spPr>
          <a:xfrm>
            <a:off x="6531021" y="1308689"/>
            <a:ext cx="98785" cy="96041"/>
          </a:xfrm>
          <a:prstGeom prst="rect">
            <a:avLst/>
          </a:prstGeom>
        </p:spPr>
      </p:pic>
    </p:spTree>
    <p:extLst>
      <p:ext uri="{BB962C8B-B14F-4D97-AF65-F5344CB8AC3E}">
        <p14:creationId xmlns:p14="http://schemas.microsoft.com/office/powerpoint/2010/main" val="165987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FB420FA5-C008-4695-ACFD-EC21AFBFEE9F}"/>
              </a:ext>
            </a:extLst>
          </p:cNvPr>
          <p:cNvSpPr/>
          <p:nvPr/>
        </p:nvSpPr>
        <p:spPr>
          <a:xfrm>
            <a:off x="6357842" y="-28575"/>
            <a:ext cx="57150" cy="6915150"/>
          </a:xfrm>
          <a:custGeom>
            <a:avLst/>
            <a:gdLst>
              <a:gd name="connsiteX0" fmla="*/ 28575 w 57150"/>
              <a:gd name="connsiteY0" fmla="*/ 28575 h 6915150"/>
              <a:gd name="connsiteX1" fmla="*/ 28575 w 57150"/>
              <a:gd name="connsiteY1" fmla="*/ 6886575 h 6915150"/>
            </a:gdLst>
            <a:ahLst/>
            <a:cxnLst>
              <a:cxn ang="0">
                <a:pos x="connsiteX0" y="connsiteY0"/>
              </a:cxn>
              <a:cxn ang="0">
                <a:pos x="connsiteX1" y="connsiteY1"/>
              </a:cxn>
            </a:cxnLst>
            <a:rect l="l" t="t" r="r" b="b"/>
            <a:pathLst>
              <a:path w="57150" h="6915150">
                <a:moveTo>
                  <a:pt x="28575" y="28575"/>
                </a:moveTo>
                <a:lnTo>
                  <a:pt x="28575" y="6886575"/>
                </a:lnTo>
              </a:path>
            </a:pathLst>
          </a:custGeom>
          <a:ln w="3810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1B971D09-7218-4030-B36C-7A9C67C9C7EA}"/>
              </a:ext>
            </a:extLst>
          </p:cNvPr>
          <p:cNvSpPr/>
          <p:nvPr/>
        </p:nvSpPr>
        <p:spPr>
          <a:xfrm>
            <a:off x="-7144" y="-7144"/>
            <a:ext cx="4124325"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8E6FC1B5-7BFB-4AF8-B3DF-AFAC747D22E8}"/>
              </a:ext>
            </a:extLst>
          </p:cNvPr>
          <p:cNvSpPr/>
          <p:nvPr/>
        </p:nvSpPr>
        <p:spPr>
          <a:xfrm>
            <a:off x="6260021" y="386105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DE7D1C"/>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915F5D2E-32D7-4A6C-9B15-095DA837528F}"/>
              </a:ext>
            </a:extLst>
          </p:cNvPr>
          <p:cNvSpPr/>
          <p:nvPr/>
        </p:nvSpPr>
        <p:spPr>
          <a:xfrm>
            <a:off x="6260021" y="2744153"/>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DE7D1C"/>
          </a:solidFill>
          <a:ln w="9525" cap="flat">
            <a:noFill/>
            <a:prstDash val="solid"/>
            <a:miter/>
          </a:ln>
        </p:spPr>
        <p:txBody>
          <a:bodyPr rtlCol="0" anchor="ctr"/>
          <a:lstStyle/>
          <a:p>
            <a:endParaRPr lang="en-US">
              <a:solidFill>
                <a:srgbClr val="DE7D1C"/>
              </a:solidFill>
            </a:endParaRPr>
          </a:p>
        </p:txBody>
      </p:sp>
      <p:sp>
        <p:nvSpPr>
          <p:cNvPr id="11" name="Freeform: Shape 10">
            <a:extLst>
              <a:ext uri="{FF2B5EF4-FFF2-40B4-BE49-F238E27FC236}">
                <a16:creationId xmlns:a16="http://schemas.microsoft.com/office/drawing/2014/main" xmlns="" id="{8FF5A4C0-6D09-4011-972E-91B41EAEE1AE}"/>
              </a:ext>
            </a:extLst>
          </p:cNvPr>
          <p:cNvSpPr/>
          <p:nvPr/>
        </p:nvSpPr>
        <p:spPr>
          <a:xfrm>
            <a:off x="6260021" y="1627346"/>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DE7D1C"/>
          </a:solidFill>
          <a:ln w="9525" cap="flat">
            <a:noFill/>
            <a:prstDash val="solid"/>
            <a:miter/>
          </a:ln>
        </p:spPr>
        <p:txBody>
          <a:bodyPr rtlCol="0" anchor="ctr"/>
          <a:lstStyle/>
          <a:p>
            <a:endParaRPr lang="en-US">
              <a:solidFill>
                <a:srgbClr val="DE7D1C"/>
              </a:solidFill>
            </a:endParaRPr>
          </a:p>
        </p:txBody>
      </p:sp>
      <p:sp>
        <p:nvSpPr>
          <p:cNvPr id="12" name="Freeform: Shape 11">
            <a:extLst>
              <a:ext uri="{FF2B5EF4-FFF2-40B4-BE49-F238E27FC236}">
                <a16:creationId xmlns:a16="http://schemas.microsoft.com/office/drawing/2014/main" xmlns=""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xmlns="" id="{E8FD566F-BCA8-4461-842C-34C41943214A}"/>
              </a:ext>
            </a:extLst>
          </p:cNvPr>
          <p:cNvSpPr txBox="1"/>
          <p:nvPr/>
        </p:nvSpPr>
        <p:spPr>
          <a:xfrm>
            <a:off x="5491086" y="1495922"/>
            <a:ext cx="641823" cy="523220"/>
          </a:xfrm>
          <a:prstGeom prst="rect">
            <a:avLst/>
          </a:prstGeom>
          <a:noFill/>
        </p:spPr>
        <p:txBody>
          <a:bodyPr wrap="square" rtlCol="0">
            <a:spAutoFit/>
          </a:bodyPr>
          <a:lstStyle/>
          <a:p>
            <a:pPr algn="ctr"/>
            <a:r>
              <a:rPr lang="en-US" sz="2800" b="1" dirty="0">
                <a:solidFill>
                  <a:srgbClr val="DE7D1C"/>
                </a:solidFill>
              </a:rPr>
              <a:t>01</a:t>
            </a:r>
          </a:p>
        </p:txBody>
      </p:sp>
      <p:sp>
        <p:nvSpPr>
          <p:cNvPr id="22" name="TextBox 21">
            <a:extLst>
              <a:ext uri="{FF2B5EF4-FFF2-40B4-BE49-F238E27FC236}">
                <a16:creationId xmlns:a16="http://schemas.microsoft.com/office/drawing/2014/main" xmlns="" id="{E177C06D-BF79-4688-9CEC-8B6ABF03513C}"/>
              </a:ext>
            </a:extLst>
          </p:cNvPr>
          <p:cNvSpPr txBox="1"/>
          <p:nvPr/>
        </p:nvSpPr>
        <p:spPr>
          <a:xfrm>
            <a:off x="6634781" y="1034257"/>
            <a:ext cx="4857701" cy="1446550"/>
          </a:xfrm>
          <a:prstGeom prst="rect">
            <a:avLst/>
          </a:prstGeom>
          <a:noFill/>
        </p:spPr>
        <p:txBody>
          <a:bodyPr wrap="square" rtlCol="0">
            <a:spAutoFit/>
          </a:bodyPr>
          <a:lstStyle/>
          <a:p>
            <a:pPr lvl="0"/>
            <a:r>
              <a:rPr lang="en-US" dirty="0"/>
              <a:t>Introduction to </a:t>
            </a:r>
            <a:r>
              <a:rPr lang="en-US" dirty="0" smtClean="0"/>
              <a:t>GUI libraries in PYTHON</a:t>
            </a:r>
          </a:p>
          <a:p>
            <a:pPr marL="285750" lvl="0" indent="-285750">
              <a:buFont typeface="Wingdings" pitchFamily="2" charset="2"/>
              <a:buChar char="q"/>
            </a:pPr>
            <a:r>
              <a:rPr lang="en-US" sz="1400" dirty="0" err="1" smtClean="0"/>
              <a:t>Tkinter</a:t>
            </a:r>
            <a:endParaRPr lang="en-US" sz="1400" dirty="0" smtClean="0"/>
          </a:p>
          <a:p>
            <a:pPr marL="285750" lvl="0" indent="-285750">
              <a:buFont typeface="Wingdings" pitchFamily="2" charset="2"/>
              <a:buChar char="q"/>
            </a:pPr>
            <a:r>
              <a:rPr lang="en-US" sz="1400" dirty="0" err="1" smtClean="0"/>
              <a:t>PyQt</a:t>
            </a:r>
            <a:endParaRPr lang="en-US" sz="1400" dirty="0" smtClean="0"/>
          </a:p>
          <a:p>
            <a:pPr marL="285750" lvl="0" indent="-285750">
              <a:buFont typeface="Wingdings" pitchFamily="2" charset="2"/>
              <a:buChar char="q"/>
            </a:pPr>
            <a:r>
              <a:rPr lang="en-US" sz="1400" dirty="0" err="1" smtClean="0"/>
              <a:t>PySide</a:t>
            </a:r>
            <a:endParaRPr lang="en-US" sz="1400" dirty="0" smtClean="0"/>
          </a:p>
          <a:p>
            <a:pPr marL="285750" lvl="0" indent="-285750">
              <a:buFont typeface="Wingdings" pitchFamily="2" charset="2"/>
              <a:buChar char="q"/>
            </a:pPr>
            <a:r>
              <a:rPr lang="en-US" sz="1400" dirty="0" err="1" smtClean="0"/>
              <a:t>wxPython</a:t>
            </a:r>
            <a:endParaRPr lang="en-US" sz="1400" dirty="0" smtClean="0"/>
          </a:p>
          <a:p>
            <a:pPr marL="285750" lvl="0" indent="-285750">
              <a:buFont typeface="Wingdings" pitchFamily="2" charset="2"/>
              <a:buChar char="q"/>
            </a:pPr>
            <a:r>
              <a:rPr lang="en-US" sz="1400" dirty="0" err="1" smtClean="0"/>
              <a:t>Kivy</a:t>
            </a:r>
            <a:endParaRPr lang="en-US" sz="1400" dirty="0" smtClean="0"/>
          </a:p>
        </p:txBody>
      </p:sp>
      <p:sp>
        <p:nvSpPr>
          <p:cNvPr id="23" name="TextBox 22">
            <a:extLst>
              <a:ext uri="{FF2B5EF4-FFF2-40B4-BE49-F238E27FC236}">
                <a16:creationId xmlns:a16="http://schemas.microsoft.com/office/drawing/2014/main" xmlns="" id="{4F961D8E-A133-4206-9086-807B48C7560D}"/>
              </a:ext>
            </a:extLst>
          </p:cNvPr>
          <p:cNvSpPr txBox="1"/>
          <p:nvPr/>
        </p:nvSpPr>
        <p:spPr>
          <a:xfrm>
            <a:off x="5491086" y="2624662"/>
            <a:ext cx="641823" cy="523220"/>
          </a:xfrm>
          <a:prstGeom prst="rect">
            <a:avLst/>
          </a:prstGeom>
          <a:noFill/>
        </p:spPr>
        <p:txBody>
          <a:bodyPr wrap="square" rtlCol="0">
            <a:spAutoFit/>
          </a:bodyPr>
          <a:lstStyle/>
          <a:p>
            <a:pPr algn="ctr"/>
            <a:r>
              <a:rPr lang="en-US" sz="2800" b="1" dirty="0">
                <a:solidFill>
                  <a:srgbClr val="DE7D1C"/>
                </a:solidFill>
              </a:rPr>
              <a:t>02</a:t>
            </a:r>
          </a:p>
        </p:txBody>
      </p:sp>
      <p:sp>
        <p:nvSpPr>
          <p:cNvPr id="24" name="TextBox 23">
            <a:extLst>
              <a:ext uri="{FF2B5EF4-FFF2-40B4-BE49-F238E27FC236}">
                <a16:creationId xmlns:a16="http://schemas.microsoft.com/office/drawing/2014/main" xmlns="" id="{2A0801D1-C4A2-4C15-823D-4CCE378B5BED}"/>
              </a:ext>
            </a:extLst>
          </p:cNvPr>
          <p:cNvSpPr txBox="1"/>
          <p:nvPr/>
        </p:nvSpPr>
        <p:spPr>
          <a:xfrm>
            <a:off x="6634783" y="2554497"/>
            <a:ext cx="3835097" cy="1015663"/>
          </a:xfrm>
          <a:prstGeom prst="rect">
            <a:avLst/>
          </a:prstGeom>
          <a:noFill/>
        </p:spPr>
        <p:txBody>
          <a:bodyPr wrap="square" rtlCol="0">
            <a:spAutoFit/>
          </a:bodyPr>
          <a:lstStyle/>
          <a:p>
            <a:pPr lvl="0"/>
            <a:r>
              <a:rPr lang="en-US" dirty="0"/>
              <a:t>Introduction to Gradio </a:t>
            </a:r>
            <a:r>
              <a:rPr lang="en-US" dirty="0" smtClean="0"/>
              <a:t>library</a:t>
            </a:r>
          </a:p>
          <a:p>
            <a:pPr marL="285750" indent="-285750">
              <a:buFont typeface="Wingdings" pitchFamily="2" charset="2"/>
              <a:buChar char="q"/>
            </a:pPr>
            <a:r>
              <a:rPr lang="en-US" sz="1400" dirty="0"/>
              <a:t>What is Gradio? </a:t>
            </a:r>
            <a:endParaRPr lang="en-US" sz="1400" dirty="0" smtClean="0"/>
          </a:p>
          <a:p>
            <a:pPr marL="285750" indent="-285750">
              <a:buFont typeface="Wingdings" pitchFamily="2" charset="2"/>
              <a:buChar char="q"/>
            </a:pPr>
            <a:r>
              <a:rPr lang="en-US" sz="1400" dirty="0"/>
              <a:t>Why use Gradio? </a:t>
            </a:r>
            <a:endParaRPr lang="en-US" sz="1400" dirty="0" smtClean="0"/>
          </a:p>
          <a:p>
            <a:pPr marL="285750" indent="-285750">
              <a:buFont typeface="Wingdings" pitchFamily="2" charset="2"/>
              <a:buChar char="q"/>
            </a:pPr>
            <a:r>
              <a:rPr lang="en-US" sz="1400" dirty="0"/>
              <a:t>Features of Gradio </a:t>
            </a:r>
          </a:p>
        </p:txBody>
      </p:sp>
      <p:sp>
        <p:nvSpPr>
          <p:cNvPr id="25" name="TextBox 24">
            <a:extLst>
              <a:ext uri="{FF2B5EF4-FFF2-40B4-BE49-F238E27FC236}">
                <a16:creationId xmlns:a16="http://schemas.microsoft.com/office/drawing/2014/main" xmlns="" id="{A757CB6A-827E-4501-9278-F7FB6CE48591}"/>
              </a:ext>
            </a:extLst>
          </p:cNvPr>
          <p:cNvSpPr txBox="1"/>
          <p:nvPr/>
        </p:nvSpPr>
        <p:spPr>
          <a:xfrm>
            <a:off x="5491086" y="3710119"/>
            <a:ext cx="641823" cy="523220"/>
          </a:xfrm>
          <a:prstGeom prst="rect">
            <a:avLst/>
          </a:prstGeom>
          <a:noFill/>
        </p:spPr>
        <p:txBody>
          <a:bodyPr wrap="square" rtlCol="0">
            <a:spAutoFit/>
          </a:bodyPr>
          <a:lstStyle/>
          <a:p>
            <a:pPr algn="ctr"/>
            <a:r>
              <a:rPr lang="en-US" sz="2800" b="1" dirty="0">
                <a:solidFill>
                  <a:srgbClr val="DE7D1C"/>
                </a:solidFill>
              </a:rPr>
              <a:t>03</a:t>
            </a:r>
          </a:p>
        </p:txBody>
      </p:sp>
      <p:sp>
        <p:nvSpPr>
          <p:cNvPr id="26" name="TextBox 25">
            <a:extLst>
              <a:ext uri="{FF2B5EF4-FFF2-40B4-BE49-F238E27FC236}">
                <a16:creationId xmlns:a16="http://schemas.microsoft.com/office/drawing/2014/main" xmlns="" id="{19D2DB27-AA07-421E-8032-2A2A2DB858A2}"/>
              </a:ext>
            </a:extLst>
          </p:cNvPr>
          <p:cNvSpPr txBox="1"/>
          <p:nvPr/>
        </p:nvSpPr>
        <p:spPr>
          <a:xfrm>
            <a:off x="6634782" y="3777531"/>
            <a:ext cx="5031438" cy="800219"/>
          </a:xfrm>
          <a:prstGeom prst="rect">
            <a:avLst/>
          </a:prstGeom>
          <a:noFill/>
        </p:spPr>
        <p:txBody>
          <a:bodyPr wrap="square" rtlCol="0">
            <a:spAutoFit/>
          </a:bodyPr>
          <a:lstStyle/>
          <a:p>
            <a:pPr lvl="0"/>
            <a:r>
              <a:rPr lang="en-US" dirty="0"/>
              <a:t>Installation and </a:t>
            </a:r>
            <a:r>
              <a:rPr lang="en-US" dirty="0" smtClean="0"/>
              <a:t>Setup</a:t>
            </a:r>
          </a:p>
          <a:p>
            <a:pPr marL="285750" lvl="0" indent="-285750">
              <a:buFont typeface="Wingdings" pitchFamily="2" charset="2"/>
              <a:buChar char="q"/>
            </a:pPr>
            <a:r>
              <a:rPr lang="en-US" sz="1400" dirty="0"/>
              <a:t>Installing </a:t>
            </a:r>
            <a:r>
              <a:rPr lang="en-US" sz="1400" dirty="0" smtClean="0"/>
              <a:t>Gradio</a:t>
            </a:r>
          </a:p>
          <a:p>
            <a:pPr marL="285750" lvl="0" indent="-285750">
              <a:buFont typeface="Wingdings" pitchFamily="2" charset="2"/>
              <a:buChar char="q"/>
            </a:pPr>
            <a:r>
              <a:rPr lang="en-US" sz="1400" dirty="0"/>
              <a:t>Setting up a development environment </a:t>
            </a:r>
          </a:p>
        </p:txBody>
      </p:sp>
      <p:sp>
        <p:nvSpPr>
          <p:cNvPr id="27" name="TextBox 26">
            <a:extLst>
              <a:ext uri="{FF2B5EF4-FFF2-40B4-BE49-F238E27FC236}">
                <a16:creationId xmlns:a16="http://schemas.microsoft.com/office/drawing/2014/main" xmlns="" id="{2D4054E0-C959-4D18-9594-26DA9657B162}"/>
              </a:ext>
            </a:extLst>
          </p:cNvPr>
          <p:cNvSpPr txBox="1"/>
          <p:nvPr/>
        </p:nvSpPr>
        <p:spPr>
          <a:xfrm>
            <a:off x="5491086" y="4825152"/>
            <a:ext cx="641823" cy="523220"/>
          </a:xfrm>
          <a:prstGeom prst="rect">
            <a:avLst/>
          </a:prstGeom>
          <a:noFill/>
        </p:spPr>
        <p:txBody>
          <a:bodyPr wrap="square" rtlCol="0">
            <a:spAutoFit/>
          </a:bodyPr>
          <a:lstStyle/>
          <a:p>
            <a:pPr algn="ctr"/>
            <a:r>
              <a:rPr lang="en-US" sz="2800" b="1" dirty="0">
                <a:solidFill>
                  <a:srgbClr val="0070C0"/>
                </a:solidFill>
              </a:rPr>
              <a:t>04</a:t>
            </a:r>
          </a:p>
        </p:txBody>
      </p:sp>
      <p:sp>
        <p:nvSpPr>
          <p:cNvPr id="28" name="TextBox 27">
            <a:extLst>
              <a:ext uri="{FF2B5EF4-FFF2-40B4-BE49-F238E27FC236}">
                <a16:creationId xmlns:a16="http://schemas.microsoft.com/office/drawing/2014/main" xmlns="" id="{07BCFA49-07EA-464B-B8D5-7929D2035A25}"/>
              </a:ext>
            </a:extLst>
          </p:cNvPr>
          <p:cNvSpPr txBox="1"/>
          <p:nvPr/>
        </p:nvSpPr>
        <p:spPr>
          <a:xfrm>
            <a:off x="6634781" y="4902096"/>
            <a:ext cx="5130499" cy="1015663"/>
          </a:xfrm>
          <a:prstGeom prst="rect">
            <a:avLst/>
          </a:prstGeom>
          <a:noFill/>
        </p:spPr>
        <p:txBody>
          <a:bodyPr wrap="square" rtlCol="0">
            <a:spAutoFit/>
          </a:bodyPr>
          <a:lstStyle/>
          <a:p>
            <a:pPr lvl="0"/>
            <a:r>
              <a:rPr lang="en-US" dirty="0"/>
              <a:t>Building Interactive </a:t>
            </a:r>
            <a:r>
              <a:rPr lang="en-US" dirty="0" smtClean="0"/>
              <a:t>Interfaces</a:t>
            </a:r>
          </a:p>
          <a:p>
            <a:pPr marL="285750" lvl="0" indent="-285750">
              <a:buFont typeface="Wingdings" pitchFamily="2" charset="2"/>
              <a:buChar char="q"/>
            </a:pPr>
            <a:r>
              <a:rPr lang="en-US" sz="1400" dirty="0"/>
              <a:t>Creating input/output components </a:t>
            </a:r>
            <a:endParaRPr lang="en-US" sz="1400" dirty="0" smtClean="0"/>
          </a:p>
          <a:p>
            <a:pPr marL="285750" lvl="0" indent="-285750">
              <a:buFont typeface="Wingdings" pitchFamily="2" charset="2"/>
              <a:buChar char="q"/>
            </a:pPr>
            <a:r>
              <a:rPr lang="en-US" sz="1400" dirty="0"/>
              <a:t>Using custom components </a:t>
            </a:r>
            <a:endParaRPr lang="en-US" sz="1400" dirty="0" smtClean="0"/>
          </a:p>
          <a:p>
            <a:pPr marL="285750" lvl="0" indent="-285750">
              <a:buFont typeface="Wingdings" pitchFamily="2" charset="2"/>
              <a:buChar char="q"/>
            </a:pPr>
            <a:r>
              <a:rPr lang="en-US" sz="1400" dirty="0"/>
              <a:t>Adding styling and layout </a:t>
            </a:r>
          </a:p>
        </p:txBody>
      </p:sp>
      <p:sp>
        <p:nvSpPr>
          <p:cNvPr id="29" name="TextBox 28">
            <a:extLst>
              <a:ext uri="{FF2B5EF4-FFF2-40B4-BE49-F238E27FC236}">
                <a16:creationId xmlns:a16="http://schemas.microsoft.com/office/drawing/2014/main" xmlns="" id="{67A10A29-C34C-4AE1-A108-3CB7D913944A}"/>
              </a:ext>
            </a:extLst>
          </p:cNvPr>
          <p:cNvSpPr txBox="1"/>
          <p:nvPr/>
        </p:nvSpPr>
        <p:spPr>
          <a:xfrm>
            <a:off x="559553" y="3044280"/>
            <a:ext cx="3384260" cy="1077218"/>
          </a:xfrm>
          <a:prstGeom prst="rect">
            <a:avLst/>
          </a:prstGeom>
          <a:noFill/>
        </p:spPr>
        <p:txBody>
          <a:bodyPr wrap="none" rtlCol="0">
            <a:spAutoFit/>
          </a:bodyPr>
          <a:lstStyle/>
          <a:p>
            <a:pPr algn="ctr"/>
            <a:r>
              <a:rPr lang="en-US" sz="3200" b="1" dirty="0">
                <a:solidFill>
                  <a:schemeClr val="bg1"/>
                </a:solidFill>
                <a:latin typeface="+mj-lt"/>
              </a:rPr>
              <a:t>Table of </a:t>
            </a:r>
            <a:r>
              <a:rPr lang="en-US" sz="3200" b="1" dirty="0" smtClean="0">
                <a:solidFill>
                  <a:schemeClr val="bg1"/>
                </a:solidFill>
                <a:latin typeface="+mj-lt"/>
              </a:rPr>
              <a:t>Content</a:t>
            </a:r>
          </a:p>
          <a:p>
            <a:pPr algn="ctr"/>
            <a:r>
              <a:rPr lang="en-US" sz="3200" b="1" dirty="0">
                <a:solidFill>
                  <a:schemeClr val="bg1"/>
                </a:solidFill>
                <a:latin typeface="+mj-lt"/>
              </a:rPr>
              <a:t>1</a:t>
            </a:r>
          </a:p>
        </p:txBody>
      </p:sp>
      <p:sp>
        <p:nvSpPr>
          <p:cNvPr id="2" name="Footer Placeholder 1"/>
          <p:cNvSpPr>
            <a:spLocks noGrp="1"/>
          </p:cNvSpPr>
          <p:nvPr>
            <p:ph type="ftr" sz="quarter" idx="11"/>
          </p:nvPr>
        </p:nvSpPr>
        <p:spPr/>
        <p:txBody>
          <a:bodyPr/>
          <a:lstStyle/>
          <a:p>
            <a:r>
              <a:rPr lang="en-US" smtClean="0"/>
              <a:t>Kaizen Group AI</a:t>
            </a:r>
            <a:endParaRPr lang="en-US"/>
          </a:p>
        </p:txBody>
      </p:sp>
      <p:sp>
        <p:nvSpPr>
          <p:cNvPr id="3" name="Slide Number Placeholder 2"/>
          <p:cNvSpPr>
            <a:spLocks noGrp="1"/>
          </p:cNvSpPr>
          <p:nvPr>
            <p:ph type="sldNum" sz="quarter" idx="12"/>
          </p:nvPr>
        </p:nvSpPr>
        <p:spPr/>
        <p:txBody>
          <a:bodyPr/>
          <a:lstStyle/>
          <a:p>
            <a:fld id="{02383E7E-9DFE-4A1E-AEC2-D2E19E891C2C}" type="slidenum">
              <a:rPr lang="en-US" smtClean="0"/>
              <a:pPr/>
              <a:t>3</a:t>
            </a:fld>
            <a:endParaRPr lang="en-US" dirty="0"/>
          </a:p>
        </p:txBody>
      </p:sp>
    </p:spTree>
    <p:extLst>
      <p:ext uri="{BB962C8B-B14F-4D97-AF65-F5344CB8AC3E}">
        <p14:creationId xmlns:p14="http://schemas.microsoft.com/office/powerpoint/2010/main" val="30240307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2" presetClass="entr" presetSubtype="4" decel="10000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5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750"/>
                                        <p:tgtEl>
                                          <p:spTgt spid="21"/>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750" fill="hold"/>
                                        <p:tgtEl>
                                          <p:spTgt spid="22"/>
                                        </p:tgtEl>
                                        <p:attrNameLst>
                                          <p:attrName>ppt_x</p:attrName>
                                        </p:attrNameLst>
                                      </p:cBhvr>
                                      <p:tavLst>
                                        <p:tav tm="0">
                                          <p:val>
                                            <p:strVal val="1+#ppt_w/2"/>
                                          </p:val>
                                        </p:tav>
                                        <p:tav tm="100000">
                                          <p:val>
                                            <p:strVal val="#ppt_x"/>
                                          </p:val>
                                        </p:tav>
                                      </p:tavLst>
                                    </p:anim>
                                    <p:anim calcmode="lin" valueType="num">
                                      <p:cBhvr additive="base">
                                        <p:cTn id="43" dur="7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5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750"/>
                                        <p:tgtEl>
                                          <p:spTgt spid="23"/>
                                        </p:tgtEl>
                                      </p:cBhvr>
                                    </p:animEffect>
                                  </p:childTnLst>
                                </p:cTn>
                              </p:par>
                              <p:par>
                                <p:cTn id="52" presetID="2" presetClass="entr" presetSubtype="2" decel="10000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750" fill="hold"/>
                                        <p:tgtEl>
                                          <p:spTgt spid="24"/>
                                        </p:tgtEl>
                                        <p:attrNameLst>
                                          <p:attrName>ppt_x</p:attrName>
                                        </p:attrNameLst>
                                      </p:cBhvr>
                                      <p:tavLst>
                                        <p:tav tm="0">
                                          <p:val>
                                            <p:strVal val="1+#ppt_w/2"/>
                                          </p:val>
                                        </p:tav>
                                        <p:tav tm="100000">
                                          <p:val>
                                            <p:strVal val="#ppt_x"/>
                                          </p:val>
                                        </p:tav>
                                      </p:tavLst>
                                    </p:anim>
                                    <p:anim calcmode="lin" valueType="num">
                                      <p:cBhvr additive="base">
                                        <p:cTn id="55" dur="75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heel(1)">
                                      <p:cBhvr>
                                        <p:cTn id="60" dur="25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750"/>
                                        <p:tgtEl>
                                          <p:spTgt spid="25"/>
                                        </p:tgtEl>
                                      </p:cBhvr>
                                    </p:animEffect>
                                  </p:childTnLst>
                                </p:cTn>
                              </p:par>
                              <p:par>
                                <p:cTn id="64" presetID="2" presetClass="entr" presetSubtype="2" decel="10000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750" fill="hold"/>
                                        <p:tgtEl>
                                          <p:spTgt spid="26"/>
                                        </p:tgtEl>
                                        <p:attrNameLst>
                                          <p:attrName>ppt_x</p:attrName>
                                        </p:attrNameLst>
                                      </p:cBhvr>
                                      <p:tavLst>
                                        <p:tav tm="0">
                                          <p:val>
                                            <p:strVal val="1+#ppt_w/2"/>
                                          </p:val>
                                        </p:tav>
                                        <p:tav tm="100000">
                                          <p:val>
                                            <p:strVal val="#ppt_x"/>
                                          </p:val>
                                        </p:tav>
                                      </p:tavLst>
                                    </p:anim>
                                    <p:anim calcmode="lin" valueType="num">
                                      <p:cBhvr additive="base">
                                        <p:cTn id="67" dur="75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heel(1)">
                                      <p:cBhvr>
                                        <p:cTn id="72" dur="25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750"/>
                                        <p:tgtEl>
                                          <p:spTgt spid="27"/>
                                        </p:tgtEl>
                                      </p:cBhvr>
                                    </p:animEffect>
                                  </p:childTnLst>
                                </p:cTn>
                              </p:par>
                              <p:par>
                                <p:cTn id="76" presetID="2" presetClass="entr" presetSubtype="2"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750" fill="hold"/>
                                        <p:tgtEl>
                                          <p:spTgt spid="28"/>
                                        </p:tgtEl>
                                        <p:attrNameLst>
                                          <p:attrName>ppt_x</p:attrName>
                                        </p:attrNameLst>
                                      </p:cBhvr>
                                      <p:tavLst>
                                        <p:tav tm="0">
                                          <p:val>
                                            <p:strVal val="1+#ppt_w/2"/>
                                          </p:val>
                                        </p:tav>
                                        <p:tav tm="100000">
                                          <p:val>
                                            <p:strVal val="#ppt_x"/>
                                          </p:val>
                                        </p:tav>
                                      </p:tavLst>
                                    </p:anim>
                                    <p:anim calcmode="lin" valueType="num">
                                      <p:cBhvr additive="base">
                                        <p:cTn id="79"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p:spPr>
        <p:txBody>
          <a:bodyPr>
            <a:normAutofit/>
          </a:bodyPr>
          <a:lstStyle/>
          <a:p>
            <a:pPr algn="ctr"/>
            <a:r>
              <a:rPr lang="en-US" sz="3600" b="1" dirty="0">
                <a:solidFill>
                  <a:schemeClr val="accent2"/>
                </a:solidFill>
                <a:latin typeface="Times New Roman" panose="02020603050405020304" pitchFamily="18" charset="0"/>
                <a:cs typeface="Times New Roman" panose="02020603050405020304" pitchFamily="18" charset="0"/>
              </a:rPr>
              <a:t>Building</a:t>
            </a:r>
            <a:r>
              <a:rPr lang="en-US" sz="3600" b="1" dirty="0">
                <a:latin typeface="Times New Roman" panose="02020603050405020304" pitchFamily="18" charset="0"/>
                <a:cs typeface="Times New Roman" panose="02020603050405020304" pitchFamily="18" charset="0"/>
              </a:rPr>
              <a:t> Interactive </a:t>
            </a:r>
            <a:r>
              <a:rPr lang="en-US" sz="3600" b="1" dirty="0" smtClean="0">
                <a:latin typeface="Times New Roman" panose="02020603050405020304" pitchFamily="18" charset="0"/>
                <a:cs typeface="Times New Roman" panose="02020603050405020304" pitchFamily="18" charset="0"/>
              </a:rPr>
              <a:t>Interfaces</a:t>
            </a:r>
            <a:endParaRPr lang="en-US" sz="2400" b="1" dirty="0"/>
          </a:p>
        </p:txBody>
      </p:sp>
      <p:sp>
        <p:nvSpPr>
          <p:cNvPr id="3" name="Content Placeholder 2"/>
          <p:cNvSpPr>
            <a:spLocks noGrp="1"/>
          </p:cNvSpPr>
          <p:nvPr>
            <p:ph idx="1"/>
          </p:nvPr>
        </p:nvSpPr>
        <p:spPr>
          <a:xfrm>
            <a:off x="838200" y="1502229"/>
            <a:ext cx="10515600" cy="4674733"/>
          </a:xfrm>
        </p:spPr>
        <p:txBody>
          <a:bodyPr>
            <a:normAutofit/>
          </a:bodyPr>
          <a:lstStyle/>
          <a:p>
            <a:r>
              <a:rPr lang="en-US" dirty="0">
                <a:latin typeface="Times New Roman" panose="02020603050405020304" pitchFamily="18" charset="0"/>
                <a:cs typeface="Times New Roman" panose="02020603050405020304" pitchFamily="18" charset="0"/>
              </a:rPr>
              <a:t>Answering Questions With BERT-QA</a:t>
            </a: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30</a:t>
            </a:fld>
            <a:endParaRPr lang="en-US"/>
          </a:p>
        </p:txBody>
      </p:sp>
      <p:pic>
        <p:nvPicPr>
          <p:cNvPr id="6" name="Picture 5"/>
          <p:cNvPicPr>
            <a:picLocks noChangeAspect="1"/>
          </p:cNvPicPr>
          <p:nvPr/>
        </p:nvPicPr>
        <p:blipFill>
          <a:blip r:embed="rId2"/>
          <a:stretch>
            <a:fillRect/>
          </a:stretch>
        </p:blipFill>
        <p:spPr>
          <a:xfrm>
            <a:off x="988558" y="2103121"/>
            <a:ext cx="9953625" cy="3662090"/>
          </a:xfrm>
          <a:prstGeom prst="rect">
            <a:avLst/>
          </a:prstGeom>
        </p:spPr>
      </p:pic>
      <p:pic>
        <p:nvPicPr>
          <p:cNvPr id="7" name="Picture 6"/>
          <p:cNvPicPr>
            <a:picLocks noChangeAspect="1"/>
          </p:cNvPicPr>
          <p:nvPr/>
        </p:nvPicPr>
        <p:blipFill>
          <a:blip r:embed="rId3"/>
          <a:stretch>
            <a:fillRect/>
          </a:stretch>
        </p:blipFill>
        <p:spPr>
          <a:xfrm flipH="1">
            <a:off x="2455372" y="258436"/>
            <a:ext cx="109738" cy="106689"/>
          </a:xfrm>
          <a:prstGeom prst="rect">
            <a:avLst/>
          </a:prstGeom>
        </p:spPr>
      </p:pic>
      <p:pic>
        <p:nvPicPr>
          <p:cNvPr id="8" name="Picture 7"/>
          <p:cNvPicPr>
            <a:picLocks noChangeAspect="1"/>
          </p:cNvPicPr>
          <p:nvPr/>
        </p:nvPicPr>
        <p:blipFill>
          <a:blip r:embed="rId3"/>
          <a:stretch>
            <a:fillRect/>
          </a:stretch>
        </p:blipFill>
        <p:spPr>
          <a:xfrm>
            <a:off x="8265422" y="876193"/>
            <a:ext cx="107453" cy="104468"/>
          </a:xfrm>
          <a:prstGeom prst="rect">
            <a:avLst/>
          </a:prstGeom>
        </p:spPr>
      </p:pic>
      <p:pic>
        <p:nvPicPr>
          <p:cNvPr id="9" name="Picture 8"/>
          <p:cNvPicPr>
            <a:picLocks noChangeAspect="1"/>
          </p:cNvPicPr>
          <p:nvPr/>
        </p:nvPicPr>
        <p:blipFill>
          <a:blip r:embed="rId3"/>
          <a:stretch>
            <a:fillRect/>
          </a:stretch>
        </p:blipFill>
        <p:spPr>
          <a:xfrm flipH="1" flipV="1">
            <a:off x="10942182" y="589127"/>
            <a:ext cx="116473" cy="113237"/>
          </a:xfrm>
          <a:prstGeom prst="rect">
            <a:avLst/>
          </a:prstGeom>
        </p:spPr>
      </p:pic>
      <p:pic>
        <p:nvPicPr>
          <p:cNvPr id="10" name="Picture 9"/>
          <p:cNvPicPr>
            <a:picLocks noChangeAspect="1"/>
          </p:cNvPicPr>
          <p:nvPr/>
        </p:nvPicPr>
        <p:blipFill>
          <a:blip r:embed="rId3"/>
          <a:stretch>
            <a:fillRect/>
          </a:stretch>
        </p:blipFill>
        <p:spPr>
          <a:xfrm>
            <a:off x="5308889" y="1132096"/>
            <a:ext cx="167979" cy="163313"/>
          </a:xfrm>
          <a:prstGeom prst="rect">
            <a:avLst/>
          </a:prstGeom>
        </p:spPr>
      </p:pic>
      <p:pic>
        <p:nvPicPr>
          <p:cNvPr id="11" name="Picture 10"/>
          <p:cNvPicPr>
            <a:picLocks noChangeAspect="1"/>
          </p:cNvPicPr>
          <p:nvPr/>
        </p:nvPicPr>
        <p:blipFill>
          <a:blip r:embed="rId3"/>
          <a:stretch>
            <a:fillRect/>
          </a:stretch>
        </p:blipFill>
        <p:spPr>
          <a:xfrm flipH="1">
            <a:off x="1146720" y="1293978"/>
            <a:ext cx="85733" cy="83351"/>
          </a:xfrm>
          <a:prstGeom prst="rect">
            <a:avLst/>
          </a:prstGeom>
        </p:spPr>
      </p:pic>
      <p:pic>
        <p:nvPicPr>
          <p:cNvPr id="12" name="Picture 11"/>
          <p:cNvPicPr>
            <a:picLocks noChangeAspect="1"/>
          </p:cNvPicPr>
          <p:nvPr/>
        </p:nvPicPr>
        <p:blipFill>
          <a:blip r:embed="rId4"/>
          <a:stretch>
            <a:fillRect/>
          </a:stretch>
        </p:blipFill>
        <p:spPr>
          <a:xfrm>
            <a:off x="3336628" y="980661"/>
            <a:ext cx="85351" cy="85351"/>
          </a:xfrm>
          <a:prstGeom prst="rect">
            <a:avLst/>
          </a:prstGeom>
        </p:spPr>
      </p:pic>
    </p:spTree>
    <p:extLst>
      <p:ext uri="{BB962C8B-B14F-4D97-AF65-F5344CB8AC3E}">
        <p14:creationId xmlns:p14="http://schemas.microsoft.com/office/powerpoint/2010/main" val="416936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9457"/>
          </a:xfrm>
        </p:spPr>
        <p:txBody>
          <a:bodyPr>
            <a:noAutofit/>
          </a:bodyPr>
          <a:lstStyle/>
          <a:p>
            <a:pPr algn="ctr"/>
            <a:r>
              <a:rPr lang="en-US" sz="4800" dirty="0">
                <a:latin typeface="Times New Roman" panose="02020603050405020304" pitchFamily="18" charset="0"/>
                <a:cs typeface="Times New Roman" panose="02020603050405020304" pitchFamily="18" charset="0"/>
              </a:rPr>
              <a:t>The </a:t>
            </a:r>
            <a:r>
              <a:rPr lang="en-US" sz="4800" dirty="0">
                <a:solidFill>
                  <a:schemeClr val="accent2"/>
                </a:solidFill>
                <a:latin typeface="Times New Roman" panose="02020603050405020304" pitchFamily="18" charset="0"/>
                <a:cs typeface="Times New Roman" panose="02020603050405020304" pitchFamily="18" charset="0"/>
              </a:rPr>
              <a:t>Interface</a:t>
            </a: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31</a:t>
            </a:fld>
            <a:endParaRPr lang="en-US"/>
          </a:p>
        </p:txBody>
      </p:sp>
      <p:pic>
        <p:nvPicPr>
          <p:cNvPr id="11" name="Content Placeholder 10"/>
          <p:cNvPicPr>
            <a:picLocks noGrp="1" noChangeAspect="1"/>
          </p:cNvPicPr>
          <p:nvPr>
            <p:ph idx="1"/>
          </p:nvPr>
        </p:nvPicPr>
        <p:blipFill rotWithShape="1">
          <a:blip r:embed="rId2"/>
          <a:srcRect b="11609"/>
          <a:stretch/>
        </p:blipFill>
        <p:spPr>
          <a:xfrm>
            <a:off x="544011" y="1972491"/>
            <a:ext cx="10396128" cy="2379590"/>
          </a:xfrm>
          <a:prstGeom prst="rect">
            <a:avLst/>
          </a:prstGeom>
        </p:spPr>
      </p:pic>
      <p:pic>
        <p:nvPicPr>
          <p:cNvPr id="6" name="Picture 5"/>
          <p:cNvPicPr>
            <a:picLocks noChangeAspect="1"/>
          </p:cNvPicPr>
          <p:nvPr/>
        </p:nvPicPr>
        <p:blipFill>
          <a:blip r:embed="rId3"/>
          <a:stretch>
            <a:fillRect/>
          </a:stretch>
        </p:blipFill>
        <p:spPr>
          <a:xfrm>
            <a:off x="4130166" y="460629"/>
            <a:ext cx="96884" cy="96884"/>
          </a:xfrm>
          <a:prstGeom prst="rect">
            <a:avLst/>
          </a:prstGeom>
        </p:spPr>
      </p:pic>
      <p:pic>
        <p:nvPicPr>
          <p:cNvPr id="7" name="Picture 6"/>
          <p:cNvPicPr>
            <a:picLocks noChangeAspect="1"/>
          </p:cNvPicPr>
          <p:nvPr/>
        </p:nvPicPr>
        <p:blipFill>
          <a:blip r:embed="rId3"/>
          <a:stretch>
            <a:fillRect/>
          </a:stretch>
        </p:blipFill>
        <p:spPr>
          <a:xfrm>
            <a:off x="7603354" y="674928"/>
            <a:ext cx="69655" cy="69655"/>
          </a:xfrm>
          <a:prstGeom prst="rect">
            <a:avLst/>
          </a:prstGeom>
        </p:spPr>
      </p:pic>
      <p:pic>
        <p:nvPicPr>
          <p:cNvPr id="8" name="Picture 7"/>
          <p:cNvPicPr>
            <a:picLocks noChangeAspect="1"/>
          </p:cNvPicPr>
          <p:nvPr/>
        </p:nvPicPr>
        <p:blipFill>
          <a:blip r:embed="rId4"/>
          <a:stretch>
            <a:fillRect/>
          </a:stretch>
        </p:blipFill>
        <p:spPr>
          <a:xfrm flipH="1" flipV="1">
            <a:off x="6055140" y="1417642"/>
            <a:ext cx="67364" cy="67364"/>
          </a:xfrm>
          <a:prstGeom prst="rect">
            <a:avLst/>
          </a:prstGeom>
        </p:spPr>
      </p:pic>
      <p:pic>
        <p:nvPicPr>
          <p:cNvPr id="9" name="Picture 8"/>
          <p:cNvPicPr>
            <a:picLocks noChangeAspect="1"/>
          </p:cNvPicPr>
          <p:nvPr/>
        </p:nvPicPr>
        <p:blipFill>
          <a:blip r:embed="rId4"/>
          <a:stretch>
            <a:fillRect/>
          </a:stretch>
        </p:blipFill>
        <p:spPr>
          <a:xfrm flipH="1">
            <a:off x="9770042" y="1417642"/>
            <a:ext cx="119610" cy="119610"/>
          </a:xfrm>
          <a:prstGeom prst="rect">
            <a:avLst/>
          </a:prstGeom>
        </p:spPr>
      </p:pic>
      <p:pic>
        <p:nvPicPr>
          <p:cNvPr id="10" name="Picture 9"/>
          <p:cNvPicPr>
            <a:picLocks noChangeAspect="1"/>
          </p:cNvPicPr>
          <p:nvPr/>
        </p:nvPicPr>
        <p:blipFill>
          <a:blip r:embed="rId4"/>
          <a:stretch>
            <a:fillRect/>
          </a:stretch>
        </p:blipFill>
        <p:spPr>
          <a:xfrm flipH="1">
            <a:off x="1785606" y="935679"/>
            <a:ext cx="132085" cy="132085"/>
          </a:xfrm>
          <a:prstGeom prst="rect">
            <a:avLst/>
          </a:prstGeom>
        </p:spPr>
      </p:pic>
    </p:spTree>
    <p:extLst>
      <p:ext uri="{BB962C8B-B14F-4D97-AF65-F5344CB8AC3E}">
        <p14:creationId xmlns:p14="http://schemas.microsoft.com/office/powerpoint/2010/main" val="7152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67153"/>
          </a:xfrm>
        </p:spPr>
        <p:txBody>
          <a:bodyPr>
            <a:noAutofit/>
          </a:bodyPr>
          <a:lstStyle/>
          <a:p>
            <a:pPr algn="ctr"/>
            <a:r>
              <a:rPr lang="en-US" sz="3600" u="sng" dirty="0">
                <a:latin typeface="Times New Roman" panose="02020603050405020304" pitchFamily="18" charset="0"/>
                <a:cs typeface="Times New Roman" panose="02020603050405020304" pitchFamily="18" charset="0"/>
              </a:rPr>
              <a:t>The</a:t>
            </a:r>
            <a:r>
              <a:rPr lang="en-US" sz="3600" u="sng" dirty="0">
                <a:solidFill>
                  <a:schemeClr val="accent2"/>
                </a:solidFill>
                <a:latin typeface="Times New Roman" panose="02020603050405020304" pitchFamily="18" charset="0"/>
                <a:cs typeface="Times New Roman" panose="02020603050405020304" pitchFamily="18" charset="0"/>
              </a:rPr>
              <a:t> </a:t>
            </a:r>
            <a:r>
              <a:rPr lang="en-US" sz="3600" u="sng" dirty="0" smtClean="0">
                <a:solidFill>
                  <a:schemeClr val="accent2"/>
                </a:solidFill>
                <a:latin typeface="Times New Roman" panose="02020603050405020304" pitchFamily="18" charset="0"/>
                <a:cs typeface="Times New Roman" panose="02020603050405020304" pitchFamily="18" charset="0"/>
              </a:rPr>
              <a:t>Interface </a:t>
            </a:r>
            <a:r>
              <a:rPr lang="en-US" sz="3600" u="sng" dirty="0" smtClean="0">
                <a:latin typeface="Times New Roman" panose="02020603050405020304" pitchFamily="18" charset="0"/>
                <a:cs typeface="Times New Roman" panose="02020603050405020304" pitchFamily="18" charset="0"/>
              </a:rPr>
              <a:t>: </a:t>
            </a:r>
            <a:r>
              <a:rPr lang="en-US" sz="3600" u="sng" dirty="0">
                <a:solidFill>
                  <a:srgbClr val="222222"/>
                </a:solidFill>
                <a:latin typeface="Times New Roman" panose="02020603050405020304" pitchFamily="18" charset="0"/>
                <a:cs typeface="Times New Roman" panose="02020603050405020304" pitchFamily="18" charset="0"/>
              </a:rPr>
              <a:t>The interface class has three </a:t>
            </a:r>
            <a:r>
              <a:rPr lang="en-US" sz="3600" u="sng" dirty="0" smtClean="0">
                <a:solidFill>
                  <a:schemeClr val="accent2"/>
                </a:solidFill>
                <a:latin typeface="Times New Roman" panose="02020603050405020304" pitchFamily="18" charset="0"/>
                <a:cs typeface="Times New Roman" panose="02020603050405020304" pitchFamily="18" charset="0"/>
              </a:rPr>
              <a:t>parameters</a:t>
            </a:r>
            <a:endParaRPr lang="en-US" sz="36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27909"/>
            <a:ext cx="10515600" cy="4532811"/>
          </a:xfrm>
        </p:spPr>
        <p:txBody>
          <a:bodyPr>
            <a:normAutofit/>
          </a:bodyPr>
          <a:lstStyle/>
          <a:p>
            <a:pPr marL="0" indent="0">
              <a:buNone/>
            </a:pPr>
            <a:r>
              <a:rPr lang="en-US" sz="2000" b="1" dirty="0" smtClean="0">
                <a:solidFill>
                  <a:srgbClr val="273239"/>
                </a:solidFill>
                <a:latin typeface="Times New Roman" panose="02020603050405020304" pitchFamily="18" charset="0"/>
                <a:cs typeface="Times New Roman" panose="02020603050405020304" pitchFamily="18" charset="0"/>
              </a:rPr>
              <a:t> Gradio.interface(fn, input, output)</a:t>
            </a:r>
          </a:p>
          <a:p>
            <a:pPr marL="0" indent="0">
              <a:buNone/>
            </a:pPr>
            <a:endParaRPr lang="en-US" sz="2000" b="1" dirty="0" smtClean="0">
              <a:solidFill>
                <a:srgbClr val="273239"/>
              </a:solidFill>
              <a:latin typeface="Times New Roman" panose="02020603050405020304" pitchFamily="18" charset="0"/>
              <a:cs typeface="Times New Roman" panose="02020603050405020304" pitchFamily="18" charset="0"/>
            </a:endParaRPr>
          </a:p>
          <a:p>
            <a:r>
              <a:rPr lang="en-US" sz="2000" b="1" dirty="0" smtClean="0">
                <a:solidFill>
                  <a:schemeClr val="accent2"/>
                </a:solidFill>
                <a:latin typeface="Times New Roman" panose="02020603050405020304" pitchFamily="18" charset="0"/>
                <a:cs typeface="Times New Roman" panose="02020603050405020304" pitchFamily="18" charset="0"/>
              </a:rPr>
              <a:t>fn</a:t>
            </a:r>
            <a:r>
              <a:rPr lang="en-US" sz="2000" b="1" dirty="0">
                <a:solidFill>
                  <a:srgbClr val="273239"/>
                </a:solidFill>
                <a:latin typeface="Times New Roman" panose="02020603050405020304" pitchFamily="18" charset="0"/>
                <a:cs typeface="Times New Roman" panose="02020603050405020304" pitchFamily="18" charset="0"/>
              </a:rPr>
              <a:t>: </a:t>
            </a:r>
            <a:r>
              <a:rPr lang="en-US" sz="2000" dirty="0">
                <a:solidFill>
                  <a:srgbClr val="273239"/>
                </a:solidFill>
                <a:latin typeface="Times New Roman" panose="02020603050405020304" pitchFamily="18" charset="0"/>
                <a:cs typeface="Times New Roman" panose="02020603050405020304" pitchFamily="18" charset="0"/>
              </a:rPr>
              <a:t>(Callable)the function to wrap an interface</a:t>
            </a:r>
            <a:r>
              <a:rPr lang="en-US" sz="2000" dirty="0" smtClean="0">
                <a:solidFill>
                  <a:srgbClr val="273239"/>
                </a:solidFill>
                <a:latin typeface="Times New Roman" panose="02020603050405020304" pitchFamily="18" charset="0"/>
                <a:cs typeface="Times New Roman" panose="02020603050405020304" pitchFamily="18" charset="0"/>
              </a:rPr>
              <a:t>.</a:t>
            </a:r>
          </a:p>
          <a:p>
            <a:pPr fontAlgn="base"/>
            <a:r>
              <a:rPr lang="en-US" sz="2000" b="1" dirty="0">
                <a:solidFill>
                  <a:schemeClr val="accent2"/>
                </a:solidFill>
                <a:latin typeface="Times New Roman" panose="02020603050405020304" pitchFamily="18" charset="0"/>
                <a:cs typeface="Times New Roman" panose="02020603050405020304" pitchFamily="18" charset="0"/>
              </a:rPr>
              <a:t>inputs</a:t>
            </a:r>
            <a:r>
              <a:rPr lang="en-US" sz="2000" b="1" dirty="0">
                <a:solidFill>
                  <a:srgbClr val="273239"/>
                </a:solidFill>
                <a:latin typeface="Times New Roman" panose="02020603050405020304" pitchFamily="18" charset="0"/>
                <a:cs typeface="Times New Roman" panose="02020603050405020304" pitchFamily="18" charset="0"/>
              </a:rPr>
              <a:t>: </a:t>
            </a:r>
            <a:r>
              <a:rPr lang="en-US" sz="2000" dirty="0">
                <a:solidFill>
                  <a:srgbClr val="273239"/>
                </a:solidFill>
                <a:latin typeface="Times New Roman" panose="02020603050405020304" pitchFamily="18" charset="0"/>
                <a:cs typeface="Times New Roman" panose="02020603050405020304" pitchFamily="18" charset="0"/>
              </a:rPr>
              <a:t>(Union[str, List[Union[str, AbstractInput]]]) a single Gradio input component, or list of Gradio input components.</a:t>
            </a:r>
          </a:p>
          <a:p>
            <a:pPr fontAlgn="base"/>
            <a:r>
              <a:rPr lang="en-US" sz="2000" b="1" dirty="0" smtClean="0">
                <a:solidFill>
                  <a:schemeClr val="accent2"/>
                </a:solidFill>
                <a:latin typeface="Times New Roman" panose="02020603050405020304" pitchFamily="18" charset="0"/>
                <a:cs typeface="Times New Roman" panose="02020603050405020304" pitchFamily="18" charset="0"/>
              </a:rPr>
              <a:t>outputs</a:t>
            </a:r>
            <a:r>
              <a:rPr lang="en-US" sz="2000" b="1" dirty="0" smtClean="0">
                <a:solidFill>
                  <a:srgbClr val="273239"/>
                </a:solidFill>
                <a:latin typeface="Times New Roman" panose="02020603050405020304" pitchFamily="18" charset="0"/>
                <a:cs typeface="Times New Roman" panose="02020603050405020304" pitchFamily="18" charset="0"/>
              </a:rPr>
              <a:t>: </a:t>
            </a:r>
            <a:r>
              <a:rPr lang="en-US" sz="2000" dirty="0" smtClean="0">
                <a:solidFill>
                  <a:srgbClr val="273239"/>
                </a:solidFill>
                <a:latin typeface="Times New Roman" panose="02020603050405020304" pitchFamily="18" charset="0"/>
                <a:cs typeface="Times New Roman" panose="02020603050405020304" pitchFamily="18" charset="0"/>
              </a:rPr>
              <a:t>a </a:t>
            </a:r>
            <a:r>
              <a:rPr lang="en-US" sz="2000" dirty="0">
                <a:solidFill>
                  <a:srgbClr val="273239"/>
                </a:solidFill>
                <a:latin typeface="Times New Roman" panose="02020603050405020304" pitchFamily="18" charset="0"/>
                <a:cs typeface="Times New Roman" panose="02020603050405020304" pitchFamily="18" charset="0"/>
              </a:rPr>
              <a:t>single Gradio output component, or list of Gradio output components</a:t>
            </a:r>
            <a:r>
              <a:rPr lang="en-US" sz="2000" dirty="0" smtClean="0">
                <a:solidFill>
                  <a:srgbClr val="273239"/>
                </a:solidFill>
                <a:latin typeface="Times New Roman" panose="02020603050405020304" pitchFamily="18" charset="0"/>
                <a:cs typeface="Times New Roman" panose="02020603050405020304" pitchFamily="18" charset="0"/>
              </a:rPr>
              <a:t>.</a:t>
            </a:r>
            <a:endParaRPr lang="en-US" sz="2000" b="1" dirty="0">
              <a:solidFill>
                <a:srgbClr val="273239"/>
              </a:solidFill>
              <a:latin typeface="Times New Roman" panose="02020603050405020304" pitchFamily="18" charset="0"/>
              <a:cs typeface="Times New Roman" panose="02020603050405020304" pitchFamily="18" charset="0"/>
            </a:endParaRPr>
          </a:p>
          <a:p>
            <a:pPr fontAlgn="base"/>
            <a:r>
              <a:rPr lang="en-US" sz="2000" b="1" dirty="0" smtClean="0">
                <a:solidFill>
                  <a:schemeClr val="accent2"/>
                </a:solidFill>
                <a:latin typeface="Times New Roman" panose="02020603050405020304" pitchFamily="18" charset="0"/>
                <a:cs typeface="Times New Roman" panose="02020603050405020304" pitchFamily="18" charset="0"/>
              </a:rPr>
              <a:t>live</a:t>
            </a:r>
            <a:r>
              <a:rPr lang="en-US" sz="2000" b="1" dirty="0">
                <a:solidFill>
                  <a:srgbClr val="273239"/>
                </a:solidFill>
                <a:latin typeface="Times New Roman" panose="02020603050405020304" pitchFamily="18" charset="0"/>
                <a:cs typeface="Times New Roman" panose="02020603050405020304" pitchFamily="18" charset="0"/>
              </a:rPr>
              <a:t>: </a:t>
            </a:r>
            <a:r>
              <a:rPr lang="en-US" sz="2000" dirty="0">
                <a:solidFill>
                  <a:srgbClr val="273239"/>
                </a:solidFill>
                <a:latin typeface="Times New Roman" panose="02020603050405020304" pitchFamily="18" charset="0"/>
                <a:cs typeface="Times New Roman" panose="02020603050405020304" pitchFamily="18" charset="0"/>
              </a:rPr>
              <a:t>(bool) whether the interface should automatically reload on change.</a:t>
            </a:r>
          </a:p>
          <a:p>
            <a:pPr fontAlgn="base"/>
            <a:r>
              <a:rPr lang="en-US" sz="2000" b="1" dirty="0" smtClean="0">
                <a:solidFill>
                  <a:schemeClr val="accent2"/>
                </a:solidFill>
                <a:latin typeface="Times New Roman" panose="02020603050405020304" pitchFamily="18" charset="0"/>
                <a:cs typeface="Times New Roman" panose="02020603050405020304" pitchFamily="18" charset="0"/>
              </a:rPr>
              <a:t>capture session:</a:t>
            </a:r>
            <a:r>
              <a:rPr lang="en-US" sz="2000" b="1" dirty="0">
                <a:solidFill>
                  <a:srgbClr val="273239"/>
                </a:solidFill>
                <a:latin typeface="Times New Roman" panose="02020603050405020304" pitchFamily="18" charset="0"/>
                <a:cs typeface="Times New Roman" panose="02020603050405020304" pitchFamily="18" charset="0"/>
              </a:rPr>
              <a:t> </a:t>
            </a:r>
            <a:r>
              <a:rPr lang="en-US" sz="2000" dirty="0">
                <a:solidFill>
                  <a:srgbClr val="273239"/>
                </a:solidFill>
                <a:latin typeface="Times New Roman" panose="02020603050405020304" pitchFamily="18" charset="0"/>
                <a:cs typeface="Times New Roman" panose="02020603050405020304" pitchFamily="18" charset="0"/>
              </a:rPr>
              <a:t>(bool) if True, captures the default graph and session </a:t>
            </a:r>
            <a:endParaRPr lang="en-US" sz="2000" dirty="0" smtClean="0">
              <a:solidFill>
                <a:srgbClr val="273239"/>
              </a:solidFill>
              <a:latin typeface="Times New Roman" panose="02020603050405020304" pitchFamily="18" charset="0"/>
              <a:cs typeface="Times New Roman" panose="02020603050405020304" pitchFamily="18" charset="0"/>
            </a:endParaRPr>
          </a:p>
          <a:p>
            <a:pPr fontAlgn="base"/>
            <a:r>
              <a:rPr lang="en-US" sz="2000" b="1" dirty="0" smtClean="0">
                <a:solidFill>
                  <a:schemeClr val="accent2"/>
                </a:solidFill>
                <a:latin typeface="Times New Roman" panose="02020603050405020304" pitchFamily="18" charset="0"/>
                <a:cs typeface="Times New Roman" panose="02020603050405020304" pitchFamily="18" charset="0"/>
              </a:rPr>
              <a:t>title</a:t>
            </a:r>
            <a:r>
              <a:rPr lang="en-US" sz="2000" b="1" dirty="0">
                <a:solidFill>
                  <a:schemeClr val="accent2"/>
                </a:solidFill>
                <a:latin typeface="Times New Roman" panose="02020603050405020304" pitchFamily="18" charset="0"/>
                <a:cs typeface="Times New Roman" panose="02020603050405020304" pitchFamily="18" charset="0"/>
              </a:rPr>
              <a:t>:</a:t>
            </a:r>
            <a:r>
              <a:rPr lang="en-US" sz="2000" b="1" dirty="0">
                <a:solidFill>
                  <a:srgbClr val="273239"/>
                </a:solidFill>
                <a:latin typeface="Times New Roman" panose="02020603050405020304" pitchFamily="18" charset="0"/>
                <a:cs typeface="Times New Roman" panose="02020603050405020304" pitchFamily="18" charset="0"/>
              </a:rPr>
              <a:t> </a:t>
            </a:r>
            <a:r>
              <a:rPr lang="en-US" sz="2000" dirty="0">
                <a:solidFill>
                  <a:srgbClr val="273239"/>
                </a:solidFill>
                <a:latin typeface="Times New Roman" panose="02020603050405020304" pitchFamily="18" charset="0"/>
                <a:cs typeface="Times New Roman" panose="02020603050405020304" pitchFamily="18" charset="0"/>
              </a:rPr>
              <a:t>(str) a title for the interface; if provided, appears above the input and output components.</a:t>
            </a:r>
          </a:p>
          <a:p>
            <a:pPr fontAlgn="base"/>
            <a:r>
              <a:rPr lang="en-US" sz="2000" b="1" dirty="0">
                <a:solidFill>
                  <a:schemeClr val="accent2"/>
                </a:solidFill>
                <a:latin typeface="Times New Roman" panose="02020603050405020304" pitchFamily="18" charset="0"/>
                <a:cs typeface="Times New Roman" panose="02020603050405020304" pitchFamily="18" charset="0"/>
              </a:rPr>
              <a:t>description</a:t>
            </a:r>
            <a:r>
              <a:rPr lang="en-US" sz="2000" b="1" dirty="0">
                <a:solidFill>
                  <a:srgbClr val="273239"/>
                </a:solidFill>
                <a:latin typeface="Times New Roman" panose="02020603050405020304" pitchFamily="18" charset="0"/>
                <a:cs typeface="Times New Roman" panose="02020603050405020304" pitchFamily="18" charset="0"/>
              </a:rPr>
              <a:t>: </a:t>
            </a:r>
            <a:r>
              <a:rPr lang="en-US" sz="2000" dirty="0">
                <a:solidFill>
                  <a:srgbClr val="273239"/>
                </a:solidFill>
                <a:latin typeface="Times New Roman" panose="02020603050405020304" pitchFamily="18" charset="0"/>
                <a:cs typeface="Times New Roman" panose="02020603050405020304" pitchFamily="18" charset="0"/>
              </a:rPr>
              <a:t>(str) a description for the interface; if provided, appears above the input and output components.</a:t>
            </a:r>
          </a:p>
          <a:p>
            <a:pPr fontAlgn="base"/>
            <a:r>
              <a:rPr lang="en-US" sz="2000" b="1" dirty="0" smtClean="0">
                <a:solidFill>
                  <a:schemeClr val="accent2"/>
                </a:solidFill>
                <a:latin typeface="Times New Roman" panose="02020603050405020304" pitchFamily="18" charset="0"/>
                <a:cs typeface="Times New Roman" panose="02020603050405020304" pitchFamily="18" charset="0"/>
              </a:rPr>
              <a:t>examples</a:t>
            </a:r>
            <a:r>
              <a:rPr lang="en-US" sz="2000" b="1" dirty="0" smtClean="0">
                <a:solidFill>
                  <a:srgbClr val="273239"/>
                </a:solidFill>
                <a:latin typeface="Times New Roman" panose="02020603050405020304" pitchFamily="18" charset="0"/>
                <a:cs typeface="Times New Roman" panose="02020603050405020304" pitchFamily="18" charset="0"/>
              </a:rPr>
              <a:t>: </a:t>
            </a:r>
            <a:r>
              <a:rPr lang="en-US" sz="2000" dirty="0" smtClean="0">
                <a:solidFill>
                  <a:srgbClr val="273239"/>
                </a:solidFill>
                <a:latin typeface="Times New Roman" panose="02020603050405020304" pitchFamily="18" charset="0"/>
                <a:cs typeface="Times New Roman" panose="02020603050405020304" pitchFamily="18" charset="0"/>
              </a:rPr>
              <a:t>sample </a:t>
            </a:r>
            <a:r>
              <a:rPr lang="en-US" sz="2000" dirty="0">
                <a:solidFill>
                  <a:srgbClr val="273239"/>
                </a:solidFill>
                <a:latin typeface="Times New Roman" panose="02020603050405020304" pitchFamily="18" charset="0"/>
                <a:cs typeface="Times New Roman" panose="02020603050405020304" pitchFamily="18" charset="0"/>
              </a:rPr>
              <a:t>inputs for the </a:t>
            </a:r>
            <a:r>
              <a:rPr lang="en-US" sz="2000" dirty="0" smtClean="0">
                <a:solidFill>
                  <a:srgbClr val="273239"/>
                </a:solidFill>
                <a:latin typeface="Times New Roman" panose="02020603050405020304" pitchFamily="18" charset="0"/>
                <a:cs typeface="Times New Roman" panose="02020603050405020304" pitchFamily="18" charset="0"/>
              </a:rPr>
              <a:t>function</a:t>
            </a:r>
            <a:endParaRPr lang="en-US" sz="2000" dirty="0">
              <a:solidFill>
                <a:srgbClr val="273239"/>
              </a:solidFill>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32</a:t>
            </a:fld>
            <a:endParaRPr lang="en-US"/>
          </a:p>
        </p:txBody>
      </p:sp>
      <p:pic>
        <p:nvPicPr>
          <p:cNvPr id="6" name="Picture 5"/>
          <p:cNvPicPr>
            <a:picLocks noChangeAspect="1"/>
          </p:cNvPicPr>
          <p:nvPr/>
        </p:nvPicPr>
        <p:blipFill>
          <a:blip r:embed="rId2"/>
          <a:stretch>
            <a:fillRect/>
          </a:stretch>
        </p:blipFill>
        <p:spPr>
          <a:xfrm flipH="1">
            <a:off x="748808" y="1227908"/>
            <a:ext cx="89391" cy="89391"/>
          </a:xfrm>
          <a:prstGeom prst="rect">
            <a:avLst/>
          </a:prstGeom>
        </p:spPr>
      </p:pic>
      <p:sp>
        <p:nvSpPr>
          <p:cNvPr id="8" name="Freeform: Shape 24">
            <a:extLst>
              <a:ext uri="{FF2B5EF4-FFF2-40B4-BE49-F238E27FC236}">
                <a16:creationId xmlns:a16="http://schemas.microsoft.com/office/drawing/2014/main" xmlns="" id="{057EFCDB-6222-4879-BE6D-36E4301EFD5B}"/>
              </a:ext>
            </a:extLst>
          </p:cNvPr>
          <p:cNvSpPr/>
          <p:nvPr/>
        </p:nvSpPr>
        <p:spPr>
          <a:xfrm>
            <a:off x="4644119" y="1183834"/>
            <a:ext cx="86907" cy="88150"/>
          </a:xfrm>
          <a:custGeom>
            <a:avLst/>
            <a:gdLst>
              <a:gd name="connsiteX0" fmla="*/ 268129 w 266700"/>
              <a:gd name="connsiteY0" fmla="*/ 137636 h 266700"/>
              <a:gd name="connsiteX1" fmla="*/ 137636 w 266700"/>
              <a:gd name="connsiteY1" fmla="*/ 268129 h 266700"/>
              <a:gd name="connsiteX2" fmla="*/ 7143 w 266700"/>
              <a:gd name="connsiteY2" fmla="*/ 137636 h 266700"/>
              <a:gd name="connsiteX3" fmla="*/ 137636 w 266700"/>
              <a:gd name="connsiteY3" fmla="*/ 7144 h 266700"/>
              <a:gd name="connsiteX4" fmla="*/ 268129 w 266700"/>
              <a:gd name="connsiteY4" fmla="*/ 137636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68129" y="137636"/>
                </a:moveTo>
                <a:cubicBezTo>
                  <a:pt x="268129" y="209706"/>
                  <a:pt x="209705" y="268129"/>
                  <a:pt x="137636" y="268129"/>
                </a:cubicBezTo>
                <a:cubicBezTo>
                  <a:pt x="65567" y="268129"/>
                  <a:pt x="7143" y="209706"/>
                  <a:pt x="7143" y="137636"/>
                </a:cubicBezTo>
                <a:cubicBezTo>
                  <a:pt x="7143" y="65567"/>
                  <a:pt x="65567" y="7144"/>
                  <a:pt x="137636" y="7144"/>
                </a:cubicBezTo>
                <a:cubicBezTo>
                  <a:pt x="209705" y="7144"/>
                  <a:pt x="268129" y="65567"/>
                  <a:pt x="268129" y="137636"/>
                </a:cubicBezTo>
                <a:close/>
              </a:path>
            </a:pathLst>
          </a:custGeom>
          <a:solidFill>
            <a:srgbClr val="185AD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pic>
        <p:nvPicPr>
          <p:cNvPr id="9" name="Picture 8"/>
          <p:cNvPicPr>
            <a:picLocks noChangeAspect="1"/>
          </p:cNvPicPr>
          <p:nvPr/>
        </p:nvPicPr>
        <p:blipFill>
          <a:blip r:embed="rId3"/>
          <a:stretch>
            <a:fillRect/>
          </a:stretch>
        </p:blipFill>
        <p:spPr>
          <a:xfrm>
            <a:off x="6934864" y="1317300"/>
            <a:ext cx="130146" cy="127188"/>
          </a:xfrm>
          <a:prstGeom prst="rect">
            <a:avLst/>
          </a:prstGeom>
        </p:spPr>
      </p:pic>
      <p:pic>
        <p:nvPicPr>
          <p:cNvPr id="10" name="Picture 9"/>
          <p:cNvPicPr>
            <a:picLocks noChangeAspect="1"/>
          </p:cNvPicPr>
          <p:nvPr/>
        </p:nvPicPr>
        <p:blipFill>
          <a:blip r:embed="rId4"/>
          <a:stretch>
            <a:fillRect/>
          </a:stretch>
        </p:blipFill>
        <p:spPr>
          <a:xfrm>
            <a:off x="8153400" y="1009833"/>
            <a:ext cx="178047" cy="174001"/>
          </a:xfrm>
          <a:prstGeom prst="rect">
            <a:avLst/>
          </a:prstGeom>
        </p:spPr>
      </p:pic>
      <p:pic>
        <p:nvPicPr>
          <p:cNvPr id="11" name="Picture 10"/>
          <p:cNvPicPr>
            <a:picLocks noChangeAspect="1"/>
          </p:cNvPicPr>
          <p:nvPr/>
        </p:nvPicPr>
        <p:blipFill>
          <a:blip r:embed="rId5"/>
          <a:stretch>
            <a:fillRect/>
          </a:stretch>
        </p:blipFill>
        <p:spPr>
          <a:xfrm>
            <a:off x="9760584" y="1257047"/>
            <a:ext cx="191799" cy="187441"/>
          </a:xfrm>
          <a:prstGeom prst="rect">
            <a:avLst/>
          </a:prstGeom>
        </p:spPr>
      </p:pic>
      <p:pic>
        <p:nvPicPr>
          <p:cNvPr id="12" name="Picture 11"/>
          <p:cNvPicPr>
            <a:picLocks noChangeAspect="1"/>
          </p:cNvPicPr>
          <p:nvPr/>
        </p:nvPicPr>
        <p:blipFill>
          <a:blip r:embed="rId6"/>
          <a:stretch>
            <a:fillRect/>
          </a:stretch>
        </p:blipFill>
        <p:spPr>
          <a:xfrm>
            <a:off x="5486400" y="775620"/>
            <a:ext cx="144173" cy="154473"/>
          </a:xfrm>
          <a:prstGeom prst="rect">
            <a:avLst/>
          </a:prstGeom>
        </p:spPr>
      </p:pic>
      <p:pic>
        <p:nvPicPr>
          <p:cNvPr id="13" name="Picture 12"/>
          <p:cNvPicPr>
            <a:picLocks noChangeAspect="1"/>
          </p:cNvPicPr>
          <p:nvPr/>
        </p:nvPicPr>
        <p:blipFill>
          <a:blip r:embed="rId6"/>
          <a:stretch>
            <a:fillRect/>
          </a:stretch>
        </p:blipFill>
        <p:spPr>
          <a:xfrm>
            <a:off x="10137912" y="688256"/>
            <a:ext cx="94009" cy="129993"/>
          </a:xfrm>
          <a:prstGeom prst="rect">
            <a:avLst/>
          </a:prstGeom>
        </p:spPr>
      </p:pic>
      <p:pic>
        <p:nvPicPr>
          <p:cNvPr id="15" name="Picture 14"/>
          <p:cNvPicPr>
            <a:picLocks noChangeAspect="1"/>
          </p:cNvPicPr>
          <p:nvPr/>
        </p:nvPicPr>
        <p:blipFill>
          <a:blip r:embed="rId7"/>
          <a:stretch>
            <a:fillRect/>
          </a:stretch>
        </p:blipFill>
        <p:spPr>
          <a:xfrm>
            <a:off x="4907671" y="5265214"/>
            <a:ext cx="114904" cy="110942"/>
          </a:xfrm>
          <a:prstGeom prst="rect">
            <a:avLst/>
          </a:prstGeom>
        </p:spPr>
      </p:pic>
      <p:pic>
        <p:nvPicPr>
          <p:cNvPr id="16" name="Picture 15"/>
          <p:cNvPicPr>
            <a:picLocks noChangeAspect="1"/>
          </p:cNvPicPr>
          <p:nvPr/>
        </p:nvPicPr>
        <p:blipFill>
          <a:blip r:embed="rId8"/>
          <a:stretch>
            <a:fillRect/>
          </a:stretch>
        </p:blipFill>
        <p:spPr>
          <a:xfrm>
            <a:off x="2769704" y="5526030"/>
            <a:ext cx="104416" cy="104416"/>
          </a:xfrm>
          <a:prstGeom prst="rect">
            <a:avLst/>
          </a:prstGeom>
        </p:spPr>
      </p:pic>
      <p:pic>
        <p:nvPicPr>
          <p:cNvPr id="17" name="Picture 16"/>
          <p:cNvPicPr>
            <a:picLocks noChangeAspect="1"/>
          </p:cNvPicPr>
          <p:nvPr/>
        </p:nvPicPr>
        <p:blipFill>
          <a:blip r:embed="rId8"/>
          <a:stretch>
            <a:fillRect/>
          </a:stretch>
        </p:blipFill>
        <p:spPr>
          <a:xfrm>
            <a:off x="7328830" y="4610690"/>
            <a:ext cx="186597" cy="186597"/>
          </a:xfrm>
          <a:prstGeom prst="rect">
            <a:avLst/>
          </a:prstGeom>
        </p:spPr>
      </p:pic>
      <p:pic>
        <p:nvPicPr>
          <p:cNvPr id="18" name="Picture 17"/>
          <p:cNvPicPr>
            <a:picLocks noChangeAspect="1"/>
          </p:cNvPicPr>
          <p:nvPr/>
        </p:nvPicPr>
        <p:blipFill>
          <a:blip r:embed="rId9"/>
          <a:stretch>
            <a:fillRect/>
          </a:stretch>
        </p:blipFill>
        <p:spPr>
          <a:xfrm>
            <a:off x="8772939" y="5003063"/>
            <a:ext cx="105908" cy="103501"/>
          </a:xfrm>
          <a:prstGeom prst="rect">
            <a:avLst/>
          </a:prstGeom>
        </p:spPr>
      </p:pic>
      <p:pic>
        <p:nvPicPr>
          <p:cNvPr id="19" name="Picture 18"/>
          <p:cNvPicPr>
            <a:picLocks noChangeAspect="1"/>
          </p:cNvPicPr>
          <p:nvPr/>
        </p:nvPicPr>
        <p:blipFill>
          <a:blip r:embed="rId10"/>
          <a:stretch>
            <a:fillRect/>
          </a:stretch>
        </p:blipFill>
        <p:spPr>
          <a:xfrm>
            <a:off x="1721052" y="404206"/>
            <a:ext cx="112629" cy="112629"/>
          </a:xfrm>
          <a:prstGeom prst="rect">
            <a:avLst/>
          </a:prstGeom>
        </p:spPr>
      </p:pic>
      <p:pic>
        <p:nvPicPr>
          <p:cNvPr id="20" name="Picture 19"/>
          <p:cNvPicPr>
            <a:picLocks noChangeAspect="1"/>
          </p:cNvPicPr>
          <p:nvPr/>
        </p:nvPicPr>
        <p:blipFill>
          <a:blip r:embed="rId11"/>
          <a:stretch>
            <a:fillRect/>
          </a:stretch>
        </p:blipFill>
        <p:spPr>
          <a:xfrm>
            <a:off x="2444906" y="902288"/>
            <a:ext cx="99272" cy="107545"/>
          </a:xfrm>
          <a:prstGeom prst="rect">
            <a:avLst/>
          </a:prstGeom>
        </p:spPr>
      </p:pic>
    </p:spTree>
    <p:extLst>
      <p:ext uri="{BB962C8B-B14F-4D97-AF65-F5344CB8AC3E}">
        <p14:creationId xmlns:p14="http://schemas.microsoft.com/office/powerpoint/2010/main" val="16723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31708"/>
          </a:xfrm>
        </p:spPr>
        <p:txBody>
          <a:bodyPr>
            <a:noAutofit/>
          </a:bodyPr>
          <a:lstStyle/>
          <a:p>
            <a:pPr algn="ctr"/>
            <a:r>
              <a:rPr lang="en-US" sz="3200" b="1" dirty="0">
                <a:latin typeface="Times New Roman" panose="02020603050405020304" pitchFamily="18" charset="0"/>
                <a:cs typeface="Times New Roman" panose="02020603050405020304" pitchFamily="18" charset="0"/>
              </a:rPr>
              <a:t>The </a:t>
            </a:r>
            <a:r>
              <a:rPr lang="en-US" sz="3200" b="1" dirty="0">
                <a:solidFill>
                  <a:schemeClr val="accent2"/>
                </a:solidFill>
                <a:latin typeface="Times New Roman" panose="02020603050405020304" pitchFamily="18" charset="0"/>
                <a:cs typeface="Times New Roman" panose="02020603050405020304" pitchFamily="18" charset="0"/>
              </a:rPr>
              <a:t>Interface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5072" t="18378" r="4990" b="19537"/>
          <a:stretch/>
        </p:blipFill>
        <p:spPr>
          <a:xfrm>
            <a:off x="1515290" y="3670663"/>
            <a:ext cx="9457509" cy="1632857"/>
          </a:xfr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33</a:t>
            </a:fld>
            <a:endParaRPr lang="en-US"/>
          </a:p>
        </p:txBody>
      </p:sp>
      <p:pic>
        <p:nvPicPr>
          <p:cNvPr id="7" name="Picture 6"/>
          <p:cNvPicPr>
            <a:picLocks noChangeAspect="1"/>
          </p:cNvPicPr>
          <p:nvPr/>
        </p:nvPicPr>
        <p:blipFill>
          <a:blip r:embed="rId3"/>
          <a:stretch>
            <a:fillRect/>
          </a:stretch>
        </p:blipFill>
        <p:spPr>
          <a:xfrm>
            <a:off x="1397726" y="1162593"/>
            <a:ext cx="9858523" cy="1907178"/>
          </a:xfrm>
          <a:prstGeom prst="rect">
            <a:avLst/>
          </a:prstGeom>
        </p:spPr>
      </p:pic>
      <p:pic>
        <p:nvPicPr>
          <p:cNvPr id="3" name="Picture 2"/>
          <p:cNvPicPr>
            <a:picLocks noChangeAspect="1"/>
          </p:cNvPicPr>
          <p:nvPr/>
        </p:nvPicPr>
        <p:blipFill>
          <a:blip r:embed="rId4"/>
          <a:stretch>
            <a:fillRect/>
          </a:stretch>
        </p:blipFill>
        <p:spPr>
          <a:xfrm>
            <a:off x="4650712" y="494639"/>
            <a:ext cx="134124" cy="134124"/>
          </a:xfrm>
          <a:prstGeom prst="rect">
            <a:avLst/>
          </a:prstGeom>
        </p:spPr>
      </p:pic>
      <p:pic>
        <p:nvPicPr>
          <p:cNvPr id="8" name="Picture 7"/>
          <p:cNvPicPr>
            <a:picLocks noChangeAspect="1"/>
          </p:cNvPicPr>
          <p:nvPr/>
        </p:nvPicPr>
        <p:blipFill>
          <a:blip r:embed="rId4"/>
          <a:stretch>
            <a:fillRect/>
          </a:stretch>
        </p:blipFill>
        <p:spPr>
          <a:xfrm>
            <a:off x="8176090" y="663199"/>
            <a:ext cx="133635" cy="133635"/>
          </a:xfrm>
          <a:prstGeom prst="rect">
            <a:avLst/>
          </a:prstGeom>
        </p:spPr>
      </p:pic>
      <p:pic>
        <p:nvPicPr>
          <p:cNvPr id="9" name="Picture 8"/>
          <p:cNvPicPr>
            <a:picLocks noChangeAspect="1"/>
          </p:cNvPicPr>
          <p:nvPr/>
        </p:nvPicPr>
        <p:blipFill>
          <a:blip r:embed="rId5"/>
          <a:stretch>
            <a:fillRect/>
          </a:stretch>
        </p:blipFill>
        <p:spPr>
          <a:xfrm>
            <a:off x="2924155" y="188962"/>
            <a:ext cx="153473" cy="153473"/>
          </a:xfrm>
          <a:prstGeom prst="rect">
            <a:avLst/>
          </a:prstGeom>
        </p:spPr>
      </p:pic>
      <p:pic>
        <p:nvPicPr>
          <p:cNvPr id="10" name="Picture 9"/>
          <p:cNvPicPr>
            <a:picLocks noChangeAspect="1"/>
          </p:cNvPicPr>
          <p:nvPr/>
        </p:nvPicPr>
        <p:blipFill>
          <a:blip r:embed="rId5"/>
          <a:stretch>
            <a:fillRect/>
          </a:stretch>
        </p:blipFill>
        <p:spPr>
          <a:xfrm>
            <a:off x="10537726" y="293363"/>
            <a:ext cx="71764" cy="71764"/>
          </a:xfrm>
          <a:prstGeom prst="rect">
            <a:avLst/>
          </a:prstGeom>
        </p:spPr>
      </p:pic>
      <p:pic>
        <p:nvPicPr>
          <p:cNvPr id="11" name="Picture 10"/>
          <p:cNvPicPr>
            <a:picLocks noChangeAspect="1"/>
          </p:cNvPicPr>
          <p:nvPr/>
        </p:nvPicPr>
        <p:blipFill>
          <a:blip r:embed="rId5"/>
          <a:stretch>
            <a:fillRect/>
          </a:stretch>
        </p:blipFill>
        <p:spPr>
          <a:xfrm flipH="1">
            <a:off x="1826552" y="6203512"/>
            <a:ext cx="134770" cy="134770"/>
          </a:xfrm>
          <a:prstGeom prst="rect">
            <a:avLst/>
          </a:prstGeom>
        </p:spPr>
      </p:pic>
      <p:pic>
        <p:nvPicPr>
          <p:cNvPr id="12" name="Picture 11"/>
          <p:cNvPicPr>
            <a:picLocks noChangeAspect="1"/>
          </p:cNvPicPr>
          <p:nvPr/>
        </p:nvPicPr>
        <p:blipFill>
          <a:blip r:embed="rId6"/>
          <a:stretch>
            <a:fillRect/>
          </a:stretch>
        </p:blipFill>
        <p:spPr>
          <a:xfrm>
            <a:off x="5082345" y="5581816"/>
            <a:ext cx="103367" cy="103367"/>
          </a:xfrm>
          <a:prstGeom prst="rect">
            <a:avLst/>
          </a:prstGeom>
        </p:spPr>
      </p:pic>
      <p:pic>
        <p:nvPicPr>
          <p:cNvPr id="13" name="Picture 12"/>
          <p:cNvPicPr>
            <a:picLocks noChangeAspect="1"/>
          </p:cNvPicPr>
          <p:nvPr/>
        </p:nvPicPr>
        <p:blipFill>
          <a:blip r:embed="rId6"/>
          <a:stretch>
            <a:fillRect/>
          </a:stretch>
        </p:blipFill>
        <p:spPr>
          <a:xfrm>
            <a:off x="9803864" y="5904413"/>
            <a:ext cx="178336" cy="178336"/>
          </a:xfrm>
          <a:prstGeom prst="rect">
            <a:avLst/>
          </a:prstGeom>
        </p:spPr>
      </p:pic>
      <p:pic>
        <p:nvPicPr>
          <p:cNvPr id="14" name="Picture 13"/>
          <p:cNvPicPr>
            <a:picLocks noChangeAspect="1"/>
          </p:cNvPicPr>
          <p:nvPr/>
        </p:nvPicPr>
        <p:blipFill>
          <a:blip r:embed="rId7"/>
          <a:stretch>
            <a:fillRect/>
          </a:stretch>
        </p:blipFill>
        <p:spPr>
          <a:xfrm flipV="1">
            <a:off x="7752521" y="5600186"/>
            <a:ext cx="102711" cy="102711"/>
          </a:xfrm>
          <a:prstGeom prst="rect">
            <a:avLst/>
          </a:prstGeom>
        </p:spPr>
      </p:pic>
    </p:spTree>
    <p:extLst>
      <p:ext uri="{BB962C8B-B14F-4D97-AF65-F5344CB8AC3E}">
        <p14:creationId xmlns:p14="http://schemas.microsoft.com/office/powerpoint/2010/main" val="93060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721"/>
          </a:xfrm>
        </p:spPr>
        <p:txBody>
          <a:bodyPr>
            <a:noAutofit/>
          </a:bodyPr>
          <a:lstStyle/>
          <a:p>
            <a:pPr algn="ctr"/>
            <a:r>
              <a:rPr lang="en-US" sz="3200" b="1" dirty="0">
                <a:solidFill>
                  <a:schemeClr val="accent2"/>
                </a:solidFill>
                <a:latin typeface="Times New Roman" panose="02020603050405020304" pitchFamily="18" charset="0"/>
                <a:cs typeface="Times New Roman" panose="02020603050405020304" pitchFamily="18" charset="0"/>
              </a:rPr>
              <a:t>Multiple </a:t>
            </a:r>
            <a:r>
              <a:rPr lang="en-US" sz="3200" b="1" dirty="0">
                <a:latin typeface="Times New Roman" panose="02020603050405020304" pitchFamily="18" charset="0"/>
                <a:cs typeface="Times New Roman" panose="02020603050405020304" pitchFamily="18" charset="0"/>
              </a:rPr>
              <a:t>Input and Output </a:t>
            </a:r>
            <a:r>
              <a:rPr lang="en-US" sz="3200" b="1" dirty="0" smtClean="0">
                <a:solidFill>
                  <a:schemeClr val="accent2"/>
                </a:solidFill>
                <a:latin typeface="Times New Roman" panose="02020603050405020304" pitchFamily="18" charset="0"/>
                <a:cs typeface="Times New Roman" panose="02020603050405020304" pitchFamily="18" charset="0"/>
              </a:rPr>
              <a:t>Components</a:t>
            </a:r>
            <a:endParaRPr lang="en-US" sz="32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1400537" y="1260564"/>
            <a:ext cx="9731994" cy="4208518"/>
          </a:xfrm>
          <a:prstGeom prst="rect">
            <a:avLst/>
          </a:prstGeo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34</a:t>
            </a:fld>
            <a:endParaRPr lang="en-US"/>
          </a:p>
        </p:txBody>
      </p:sp>
      <p:pic>
        <p:nvPicPr>
          <p:cNvPr id="3" name="Picture 2"/>
          <p:cNvPicPr>
            <a:picLocks noChangeAspect="1"/>
          </p:cNvPicPr>
          <p:nvPr/>
        </p:nvPicPr>
        <p:blipFill>
          <a:blip r:embed="rId3"/>
          <a:stretch>
            <a:fillRect/>
          </a:stretch>
        </p:blipFill>
        <p:spPr>
          <a:xfrm flipH="1">
            <a:off x="9982200" y="474677"/>
            <a:ext cx="104365" cy="104365"/>
          </a:xfrm>
          <a:prstGeom prst="rect">
            <a:avLst/>
          </a:prstGeom>
        </p:spPr>
      </p:pic>
      <p:pic>
        <p:nvPicPr>
          <p:cNvPr id="7" name="Picture 6"/>
          <p:cNvPicPr>
            <a:picLocks noChangeAspect="1"/>
          </p:cNvPicPr>
          <p:nvPr/>
        </p:nvPicPr>
        <p:blipFill>
          <a:blip r:embed="rId3"/>
          <a:stretch>
            <a:fillRect/>
          </a:stretch>
        </p:blipFill>
        <p:spPr>
          <a:xfrm flipV="1">
            <a:off x="2312315" y="390001"/>
            <a:ext cx="112833" cy="112833"/>
          </a:xfrm>
          <a:prstGeom prst="rect">
            <a:avLst/>
          </a:prstGeom>
        </p:spPr>
      </p:pic>
      <p:pic>
        <p:nvPicPr>
          <p:cNvPr id="8" name="Picture 7"/>
          <p:cNvPicPr>
            <a:picLocks noChangeAspect="1"/>
          </p:cNvPicPr>
          <p:nvPr/>
        </p:nvPicPr>
        <p:blipFill>
          <a:blip r:embed="rId4"/>
          <a:stretch>
            <a:fillRect/>
          </a:stretch>
        </p:blipFill>
        <p:spPr>
          <a:xfrm flipH="1" flipV="1">
            <a:off x="3703338" y="1214845"/>
            <a:ext cx="45719" cy="45719"/>
          </a:xfrm>
          <a:prstGeom prst="rect">
            <a:avLst/>
          </a:prstGeom>
        </p:spPr>
      </p:pic>
      <p:pic>
        <p:nvPicPr>
          <p:cNvPr id="9" name="Picture 8"/>
          <p:cNvPicPr>
            <a:picLocks noChangeAspect="1"/>
          </p:cNvPicPr>
          <p:nvPr/>
        </p:nvPicPr>
        <p:blipFill>
          <a:blip r:embed="rId4"/>
          <a:stretch>
            <a:fillRect/>
          </a:stretch>
        </p:blipFill>
        <p:spPr>
          <a:xfrm>
            <a:off x="5497593" y="1257000"/>
            <a:ext cx="142008" cy="142008"/>
          </a:xfrm>
          <a:prstGeom prst="rect">
            <a:avLst/>
          </a:prstGeom>
        </p:spPr>
      </p:pic>
      <p:pic>
        <p:nvPicPr>
          <p:cNvPr id="10" name="Picture 9"/>
          <p:cNvPicPr>
            <a:picLocks noChangeAspect="1"/>
          </p:cNvPicPr>
          <p:nvPr/>
        </p:nvPicPr>
        <p:blipFill>
          <a:blip r:embed="rId4"/>
          <a:stretch>
            <a:fillRect/>
          </a:stretch>
        </p:blipFill>
        <p:spPr>
          <a:xfrm flipH="1">
            <a:off x="8047382" y="1292990"/>
            <a:ext cx="106018" cy="106018"/>
          </a:xfrm>
          <a:prstGeom prst="rect">
            <a:avLst/>
          </a:prstGeom>
        </p:spPr>
      </p:pic>
    </p:spTree>
    <p:extLst>
      <p:ext uri="{BB962C8B-B14F-4D97-AF65-F5344CB8AC3E}">
        <p14:creationId xmlns:p14="http://schemas.microsoft.com/office/powerpoint/2010/main" val="295816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9517"/>
          </a:xfrm>
        </p:spPr>
        <p:txBody>
          <a:bodyPr>
            <a:noAutofit/>
          </a:bodyPr>
          <a:lstStyle/>
          <a:p>
            <a:pPr algn="ctr"/>
            <a:r>
              <a:rPr lang="en-US" sz="3600" b="1" dirty="0">
                <a:solidFill>
                  <a:srgbClr val="185ADB"/>
                </a:solidFill>
                <a:latin typeface="Times New Roman" panose="02020603050405020304" pitchFamily="18" charset="0"/>
                <a:cs typeface="Times New Roman" panose="02020603050405020304" pitchFamily="18" charset="0"/>
              </a:rPr>
              <a:t>Multiple </a:t>
            </a:r>
            <a:r>
              <a:rPr lang="en-US" sz="3600" b="1" dirty="0">
                <a:solidFill>
                  <a:prstClr val="black"/>
                </a:solidFill>
                <a:latin typeface="Times New Roman" panose="02020603050405020304" pitchFamily="18" charset="0"/>
                <a:cs typeface="Times New Roman" panose="02020603050405020304" pitchFamily="18" charset="0"/>
              </a:rPr>
              <a:t>Input and Output </a:t>
            </a:r>
            <a:r>
              <a:rPr lang="en-US" sz="3600" b="1" dirty="0" smtClean="0">
                <a:solidFill>
                  <a:srgbClr val="185ADB"/>
                </a:solidFill>
                <a:latin typeface="Times New Roman" panose="02020603050405020304" pitchFamily="18" charset="0"/>
                <a:cs typeface="Times New Roman" panose="02020603050405020304" pitchFamily="18" charset="0"/>
              </a:rPr>
              <a:t>Components</a:t>
            </a:r>
            <a:endParaRPr lang="en-US" sz="2400" b="1"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6250" t="11176" r="4862" b="10294"/>
          <a:stretch/>
        </p:blipFill>
        <p:spPr>
          <a:xfrm>
            <a:off x="762946" y="1821024"/>
            <a:ext cx="10915910" cy="4553981"/>
          </a:xfr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35</a:t>
            </a:fld>
            <a:endParaRPr lang="en-US"/>
          </a:p>
        </p:txBody>
      </p:sp>
      <p:sp>
        <p:nvSpPr>
          <p:cNvPr id="7" name="Rectangle 1"/>
          <p:cNvSpPr>
            <a:spLocks noChangeArrowheads="1"/>
          </p:cNvSpPr>
          <p:nvPr/>
        </p:nvSpPr>
        <p:spPr bwMode="auto">
          <a:xfrm rot="10800000" flipV="1">
            <a:off x="1449977" y="871193"/>
            <a:ext cx="93268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1F2328"/>
                </a:solidFill>
                <a:effectLst/>
                <a:latin typeface="+mn-lt"/>
              </a:rPr>
              <a:t>Each </a:t>
            </a:r>
            <a:r>
              <a:rPr kumimoji="0" lang="en-US" altLang="en-US" b="0" i="0" u="none" strike="noStrike" cap="none" normalizeH="0" baseline="0" dirty="0" smtClean="0">
                <a:ln>
                  <a:noFill/>
                </a:ln>
                <a:solidFill>
                  <a:schemeClr val="accent2"/>
                </a:solidFill>
                <a:effectLst/>
                <a:latin typeface="+mn-lt"/>
              </a:rPr>
              <a:t>component in the inputs list </a:t>
            </a:r>
            <a:r>
              <a:rPr kumimoji="0" lang="en-US" altLang="en-US" b="0" i="0" u="none" strike="noStrike" cap="none" normalizeH="0" baseline="0" dirty="0" smtClean="0">
                <a:ln>
                  <a:noFill/>
                </a:ln>
                <a:solidFill>
                  <a:srgbClr val="1F2328"/>
                </a:solidFill>
                <a:effectLst/>
                <a:latin typeface="+mn-lt"/>
              </a:rPr>
              <a:t>corresponds to one of the parameters of the function, in order. </a:t>
            </a:r>
            <a:r>
              <a:rPr kumimoji="0" lang="en-US" altLang="en-US" b="0" i="0" u="none" strike="noStrike" cap="none" normalizeH="0" baseline="0" dirty="0" smtClean="0">
                <a:ln>
                  <a:noFill/>
                </a:ln>
                <a:solidFill>
                  <a:schemeClr val="accent2"/>
                </a:solidFill>
                <a:effectLst/>
                <a:latin typeface="+mn-lt"/>
              </a:rPr>
              <a:t>Each component in the outputs list c</a:t>
            </a:r>
            <a:r>
              <a:rPr kumimoji="0" lang="en-US" altLang="en-US" b="0" i="0" u="none" strike="noStrike" cap="none" normalizeH="0" baseline="0" dirty="0" smtClean="0">
                <a:ln>
                  <a:noFill/>
                </a:ln>
                <a:solidFill>
                  <a:srgbClr val="1F2328"/>
                </a:solidFill>
                <a:effectLst/>
                <a:latin typeface="+mn-lt"/>
              </a:rPr>
              <a:t>orresponds to one of the values returned by the function, again in order.</a:t>
            </a:r>
            <a:r>
              <a:rPr kumimoji="0" lang="en-US" altLang="en-US" b="0" i="0" u="none" strike="noStrike" cap="none" normalizeH="0" baseline="0" dirty="0" smtClean="0">
                <a:ln>
                  <a:noFill/>
                </a:ln>
                <a:solidFill>
                  <a:schemeClr val="tx1"/>
                </a:solidFill>
                <a:effectLst/>
                <a:latin typeface="+mn-lt"/>
              </a:rPr>
              <a:t> </a:t>
            </a:r>
          </a:p>
        </p:txBody>
      </p:sp>
      <p:pic>
        <p:nvPicPr>
          <p:cNvPr id="3" name="Picture 2"/>
          <p:cNvPicPr>
            <a:picLocks noChangeAspect="1"/>
          </p:cNvPicPr>
          <p:nvPr/>
        </p:nvPicPr>
        <p:blipFill>
          <a:blip r:embed="rId3"/>
          <a:stretch>
            <a:fillRect/>
          </a:stretch>
        </p:blipFill>
        <p:spPr>
          <a:xfrm>
            <a:off x="4872951" y="832725"/>
            <a:ext cx="140220" cy="140220"/>
          </a:xfrm>
          <a:prstGeom prst="rect">
            <a:avLst/>
          </a:prstGeom>
        </p:spPr>
      </p:pic>
      <p:pic>
        <p:nvPicPr>
          <p:cNvPr id="8" name="Picture 7"/>
          <p:cNvPicPr>
            <a:picLocks noChangeAspect="1"/>
          </p:cNvPicPr>
          <p:nvPr/>
        </p:nvPicPr>
        <p:blipFill>
          <a:blip r:embed="rId3"/>
          <a:stretch>
            <a:fillRect/>
          </a:stretch>
        </p:blipFill>
        <p:spPr>
          <a:xfrm>
            <a:off x="9289774" y="413563"/>
            <a:ext cx="82826" cy="82826"/>
          </a:xfrm>
          <a:prstGeom prst="rect">
            <a:avLst/>
          </a:prstGeom>
        </p:spPr>
      </p:pic>
      <p:pic>
        <p:nvPicPr>
          <p:cNvPr id="9" name="Picture 8"/>
          <p:cNvPicPr>
            <a:picLocks noChangeAspect="1"/>
          </p:cNvPicPr>
          <p:nvPr/>
        </p:nvPicPr>
        <p:blipFill>
          <a:blip r:embed="rId3"/>
          <a:stretch>
            <a:fillRect/>
          </a:stretch>
        </p:blipFill>
        <p:spPr>
          <a:xfrm>
            <a:off x="3024272" y="400687"/>
            <a:ext cx="76737" cy="76737"/>
          </a:xfrm>
          <a:prstGeom prst="rect">
            <a:avLst/>
          </a:prstGeom>
        </p:spPr>
      </p:pic>
      <p:pic>
        <p:nvPicPr>
          <p:cNvPr id="10" name="Picture 9"/>
          <p:cNvPicPr>
            <a:picLocks noChangeAspect="1"/>
          </p:cNvPicPr>
          <p:nvPr/>
        </p:nvPicPr>
        <p:blipFill>
          <a:blip r:embed="rId3"/>
          <a:stretch>
            <a:fillRect/>
          </a:stretch>
        </p:blipFill>
        <p:spPr>
          <a:xfrm flipV="1">
            <a:off x="957470" y="1094438"/>
            <a:ext cx="115957" cy="115957"/>
          </a:xfrm>
          <a:prstGeom prst="rect">
            <a:avLst/>
          </a:prstGeom>
        </p:spPr>
      </p:pic>
    </p:spTree>
    <p:extLst>
      <p:ext uri="{BB962C8B-B14F-4D97-AF65-F5344CB8AC3E}">
        <p14:creationId xmlns:p14="http://schemas.microsoft.com/office/powerpoint/2010/main" val="214969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Autofit/>
          </a:bodyPr>
          <a:lstStyle/>
          <a:p>
            <a:pPr algn="ctr"/>
            <a:r>
              <a:rPr lang="en-US" sz="3600" b="1" dirty="0">
                <a:solidFill>
                  <a:srgbClr val="185ADB"/>
                </a:solidFill>
                <a:latin typeface="Times New Roman" panose="02020603050405020304" pitchFamily="18" charset="0"/>
                <a:cs typeface="Times New Roman" panose="02020603050405020304" pitchFamily="18" charset="0"/>
              </a:rPr>
              <a:t>Multiple </a:t>
            </a:r>
            <a:r>
              <a:rPr lang="en-US" sz="3600" b="1" dirty="0">
                <a:solidFill>
                  <a:prstClr val="black"/>
                </a:solidFill>
                <a:latin typeface="Times New Roman" panose="02020603050405020304" pitchFamily="18" charset="0"/>
                <a:cs typeface="Times New Roman" panose="02020603050405020304" pitchFamily="18" charset="0"/>
              </a:rPr>
              <a:t>Input and Output </a:t>
            </a:r>
            <a:r>
              <a:rPr lang="en-US" sz="3600" b="1" dirty="0" smtClean="0">
                <a:solidFill>
                  <a:srgbClr val="185ADB"/>
                </a:solidFill>
                <a:latin typeface="Times New Roman" panose="02020603050405020304" pitchFamily="18" charset="0"/>
                <a:cs typeface="Times New Roman" panose="02020603050405020304" pitchFamily="18" charset="0"/>
              </a:rPr>
              <a:t>Components</a:t>
            </a:r>
            <a:endParaRPr lang="en-US" sz="36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1177834" y="1539335"/>
            <a:ext cx="10515600" cy="4349152"/>
          </a:xfrm>
          <a:prstGeom prst="rect">
            <a:avLst/>
          </a:prstGeo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36</a:t>
            </a:fld>
            <a:endParaRPr lang="en-US"/>
          </a:p>
        </p:txBody>
      </p:sp>
    </p:spTree>
    <p:extLst>
      <p:ext uri="{BB962C8B-B14F-4D97-AF65-F5344CB8AC3E}">
        <p14:creationId xmlns:p14="http://schemas.microsoft.com/office/powerpoint/2010/main" val="128822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9092"/>
          </a:xfrm>
        </p:spPr>
        <p:txBody>
          <a:bodyPr>
            <a:normAutofit/>
          </a:bodyPr>
          <a:lstStyle/>
          <a:p>
            <a:pPr algn="ctr"/>
            <a:r>
              <a:rPr lang="en-US" sz="3200" b="1" dirty="0">
                <a:solidFill>
                  <a:srgbClr val="185ADB"/>
                </a:solidFill>
                <a:latin typeface="Times New Roman" panose="02020603050405020304" pitchFamily="18" charset="0"/>
                <a:cs typeface="Times New Roman" panose="02020603050405020304" pitchFamily="18" charset="0"/>
              </a:rPr>
              <a:t>Multiple </a:t>
            </a:r>
            <a:r>
              <a:rPr lang="en-US" sz="3200" b="1" dirty="0">
                <a:solidFill>
                  <a:prstClr val="black"/>
                </a:solidFill>
                <a:latin typeface="Times New Roman" panose="02020603050405020304" pitchFamily="18" charset="0"/>
                <a:cs typeface="Times New Roman" panose="02020603050405020304" pitchFamily="18" charset="0"/>
              </a:rPr>
              <a:t>Input and Output </a:t>
            </a:r>
            <a:r>
              <a:rPr lang="en-US" sz="3200" b="1" dirty="0" smtClean="0">
                <a:solidFill>
                  <a:srgbClr val="185ADB"/>
                </a:solidFill>
                <a:latin typeface="Times New Roman" panose="02020603050405020304" pitchFamily="18" charset="0"/>
                <a:cs typeface="Times New Roman" panose="02020603050405020304" pitchFamily="18" charset="0"/>
              </a:rPr>
              <a:t>Components</a:t>
            </a:r>
            <a:endParaRPr lang="en-US" sz="3200" b="1"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6437" t="11481" r="6008" b="12268"/>
          <a:stretch/>
        </p:blipFill>
        <p:spPr>
          <a:xfrm>
            <a:off x="1184862" y="1889710"/>
            <a:ext cx="10227798" cy="4244871"/>
          </a:xfr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37</a:t>
            </a:fld>
            <a:endParaRPr lang="en-US"/>
          </a:p>
        </p:txBody>
      </p:sp>
      <p:sp>
        <p:nvSpPr>
          <p:cNvPr id="3" name="Rectangle 2"/>
          <p:cNvSpPr/>
          <p:nvPr/>
        </p:nvSpPr>
        <p:spPr>
          <a:xfrm>
            <a:off x="1554480" y="1181934"/>
            <a:ext cx="5363391"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gr.</a:t>
            </a:r>
            <a:r>
              <a:rPr lang="en-US" sz="2800" dirty="0">
                <a:solidFill>
                  <a:schemeClr val="accent2"/>
                </a:solidFill>
                <a:latin typeface="Times New Roman" panose="02020603050405020304" pitchFamily="18" charset="0"/>
                <a:cs typeface="Times New Roman" panose="02020603050405020304" pitchFamily="18" charset="0"/>
              </a:rPr>
              <a:t>Image</a:t>
            </a:r>
            <a:r>
              <a:rPr lang="en-US" sz="2800" dirty="0">
                <a:latin typeface="Times New Roman" panose="02020603050405020304" pitchFamily="18" charset="0"/>
                <a:cs typeface="Times New Roman" panose="02020603050405020304" pitchFamily="18" charset="0"/>
              </a:rPr>
              <a:t>(type="filepath", shape=...)</a:t>
            </a:r>
          </a:p>
        </p:txBody>
      </p:sp>
      <p:pic>
        <p:nvPicPr>
          <p:cNvPr id="7" name="Picture 6"/>
          <p:cNvPicPr>
            <a:picLocks noChangeAspect="1"/>
          </p:cNvPicPr>
          <p:nvPr/>
        </p:nvPicPr>
        <p:blipFill>
          <a:blip r:embed="rId3"/>
          <a:stretch>
            <a:fillRect/>
          </a:stretch>
        </p:blipFill>
        <p:spPr>
          <a:xfrm>
            <a:off x="6788548" y="1308683"/>
            <a:ext cx="115834" cy="115834"/>
          </a:xfrm>
          <a:prstGeom prst="rect">
            <a:avLst/>
          </a:prstGeom>
        </p:spPr>
      </p:pic>
      <p:pic>
        <p:nvPicPr>
          <p:cNvPr id="8" name="Picture 7"/>
          <p:cNvPicPr>
            <a:picLocks noChangeAspect="1"/>
          </p:cNvPicPr>
          <p:nvPr/>
        </p:nvPicPr>
        <p:blipFill>
          <a:blip r:embed="rId3"/>
          <a:stretch>
            <a:fillRect/>
          </a:stretch>
        </p:blipFill>
        <p:spPr>
          <a:xfrm flipH="1" flipV="1">
            <a:off x="3205307" y="616447"/>
            <a:ext cx="45719" cy="45719"/>
          </a:xfrm>
          <a:prstGeom prst="rect">
            <a:avLst/>
          </a:prstGeom>
        </p:spPr>
      </p:pic>
      <p:pic>
        <p:nvPicPr>
          <p:cNvPr id="9" name="Picture 8"/>
          <p:cNvPicPr>
            <a:picLocks noChangeAspect="1"/>
          </p:cNvPicPr>
          <p:nvPr/>
        </p:nvPicPr>
        <p:blipFill>
          <a:blip r:embed="rId3"/>
          <a:stretch>
            <a:fillRect/>
          </a:stretch>
        </p:blipFill>
        <p:spPr>
          <a:xfrm>
            <a:off x="6279813" y="151576"/>
            <a:ext cx="115834" cy="115834"/>
          </a:xfrm>
          <a:prstGeom prst="rect">
            <a:avLst/>
          </a:prstGeom>
        </p:spPr>
      </p:pic>
      <p:pic>
        <p:nvPicPr>
          <p:cNvPr id="10" name="Picture 9"/>
          <p:cNvPicPr>
            <a:picLocks noChangeAspect="1"/>
          </p:cNvPicPr>
          <p:nvPr/>
        </p:nvPicPr>
        <p:blipFill>
          <a:blip r:embed="rId3"/>
          <a:stretch>
            <a:fillRect/>
          </a:stretch>
        </p:blipFill>
        <p:spPr>
          <a:xfrm>
            <a:off x="9107554" y="529200"/>
            <a:ext cx="115960" cy="115960"/>
          </a:xfrm>
          <a:prstGeom prst="rect">
            <a:avLst/>
          </a:prstGeom>
        </p:spPr>
      </p:pic>
    </p:spTree>
    <p:extLst>
      <p:ext uri="{BB962C8B-B14F-4D97-AF65-F5344CB8AC3E}">
        <p14:creationId xmlns:p14="http://schemas.microsoft.com/office/powerpoint/2010/main" val="130234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Autofit/>
          </a:bodyPr>
          <a:lstStyle/>
          <a:p>
            <a:pPr algn="ctr"/>
            <a:r>
              <a:rPr lang="en-US" sz="4000" b="1" dirty="0">
                <a:solidFill>
                  <a:srgbClr val="185ADB"/>
                </a:solidFill>
                <a:latin typeface="Times New Roman" panose="02020603050405020304" pitchFamily="18" charset="0"/>
                <a:cs typeface="Times New Roman" panose="02020603050405020304" pitchFamily="18" charset="0"/>
              </a:rPr>
              <a:t>Multiple </a:t>
            </a:r>
            <a:r>
              <a:rPr lang="en-US" sz="4000" b="1" dirty="0">
                <a:solidFill>
                  <a:prstClr val="black"/>
                </a:solidFill>
                <a:latin typeface="Times New Roman" panose="02020603050405020304" pitchFamily="18" charset="0"/>
                <a:cs typeface="Times New Roman" panose="02020603050405020304" pitchFamily="18" charset="0"/>
              </a:rPr>
              <a:t>Input and Output </a:t>
            </a:r>
            <a:r>
              <a:rPr lang="en-US" sz="4000" b="1" dirty="0" smtClean="0">
                <a:solidFill>
                  <a:srgbClr val="185ADB"/>
                </a:solidFill>
                <a:latin typeface="Times New Roman" panose="02020603050405020304" pitchFamily="18" charset="0"/>
                <a:cs typeface="Times New Roman" panose="02020603050405020304" pitchFamily="18" charset="0"/>
              </a:rPr>
              <a:t>Components</a:t>
            </a:r>
            <a:endParaRPr lang="en-US" sz="4000" b="1" dirty="0"/>
          </a:p>
        </p:txBody>
      </p:sp>
      <p:pic>
        <p:nvPicPr>
          <p:cNvPr id="6" name="Content Placeholder 5"/>
          <p:cNvPicPr>
            <a:picLocks noGrp="1" noChangeAspect="1"/>
          </p:cNvPicPr>
          <p:nvPr>
            <p:ph idx="1"/>
          </p:nvPr>
        </p:nvPicPr>
        <p:blipFill>
          <a:blip r:embed="rId2"/>
          <a:stretch>
            <a:fillRect/>
          </a:stretch>
        </p:blipFill>
        <p:spPr>
          <a:xfrm>
            <a:off x="2049884" y="1724777"/>
            <a:ext cx="8770517" cy="3584335"/>
          </a:xfrm>
          <a:prstGeom prst="rect">
            <a:avLst/>
          </a:prstGeom>
          <a:ln>
            <a:noFill/>
          </a:ln>
          <a:effectLst>
            <a:outerShdw blurRad="190500" algn="tl" rotWithShape="0">
              <a:srgbClr val="000000">
                <a:alpha val="70000"/>
              </a:srgbClr>
            </a:outerShdw>
          </a:effectLst>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38</a:t>
            </a:fld>
            <a:endParaRPr lang="en-US"/>
          </a:p>
        </p:txBody>
      </p:sp>
      <p:pic>
        <p:nvPicPr>
          <p:cNvPr id="3" name="Picture 2"/>
          <p:cNvPicPr>
            <a:picLocks noChangeAspect="1"/>
          </p:cNvPicPr>
          <p:nvPr/>
        </p:nvPicPr>
        <p:blipFill>
          <a:blip r:embed="rId3"/>
          <a:stretch>
            <a:fillRect/>
          </a:stretch>
        </p:blipFill>
        <p:spPr>
          <a:xfrm>
            <a:off x="2817805" y="821191"/>
            <a:ext cx="115834" cy="115834"/>
          </a:xfrm>
          <a:prstGeom prst="rect">
            <a:avLst/>
          </a:prstGeom>
        </p:spPr>
      </p:pic>
      <p:pic>
        <p:nvPicPr>
          <p:cNvPr id="7" name="Picture 6"/>
          <p:cNvPicPr>
            <a:picLocks noChangeAspect="1"/>
          </p:cNvPicPr>
          <p:nvPr/>
        </p:nvPicPr>
        <p:blipFill>
          <a:blip r:embed="rId3"/>
          <a:stretch>
            <a:fillRect/>
          </a:stretch>
        </p:blipFill>
        <p:spPr>
          <a:xfrm>
            <a:off x="11093788" y="5469329"/>
            <a:ext cx="115834" cy="115834"/>
          </a:xfrm>
          <a:prstGeom prst="rect">
            <a:avLst/>
          </a:prstGeom>
        </p:spPr>
      </p:pic>
      <p:pic>
        <p:nvPicPr>
          <p:cNvPr id="8" name="Picture 7"/>
          <p:cNvPicPr>
            <a:picLocks noChangeAspect="1"/>
          </p:cNvPicPr>
          <p:nvPr/>
        </p:nvPicPr>
        <p:blipFill>
          <a:blip r:embed="rId3"/>
          <a:stretch>
            <a:fillRect/>
          </a:stretch>
        </p:blipFill>
        <p:spPr>
          <a:xfrm flipV="1">
            <a:off x="10098157" y="429163"/>
            <a:ext cx="114238" cy="114238"/>
          </a:xfrm>
          <a:prstGeom prst="rect">
            <a:avLst/>
          </a:prstGeom>
        </p:spPr>
      </p:pic>
      <p:pic>
        <p:nvPicPr>
          <p:cNvPr id="9" name="Picture 8"/>
          <p:cNvPicPr>
            <a:picLocks noChangeAspect="1"/>
          </p:cNvPicPr>
          <p:nvPr/>
        </p:nvPicPr>
        <p:blipFill>
          <a:blip r:embed="rId3"/>
          <a:stretch>
            <a:fillRect/>
          </a:stretch>
        </p:blipFill>
        <p:spPr>
          <a:xfrm>
            <a:off x="6573077" y="1131277"/>
            <a:ext cx="100603" cy="100603"/>
          </a:xfrm>
          <a:prstGeom prst="rect">
            <a:avLst/>
          </a:prstGeom>
        </p:spPr>
      </p:pic>
    </p:spTree>
    <p:extLst>
      <p:ext uri="{BB962C8B-B14F-4D97-AF65-F5344CB8AC3E}">
        <p14:creationId xmlns:p14="http://schemas.microsoft.com/office/powerpoint/2010/main" val="35648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5292"/>
          </a:xfrm>
        </p:spPr>
        <p:txBody>
          <a:bodyPr>
            <a:normAutofit/>
          </a:bodyPr>
          <a:lstStyle/>
          <a:p>
            <a:pPr algn="ctr"/>
            <a:r>
              <a:rPr lang="en-US" sz="3200" b="1" dirty="0">
                <a:solidFill>
                  <a:srgbClr val="185ADB"/>
                </a:solidFill>
                <a:latin typeface="Times New Roman" panose="02020603050405020304" pitchFamily="18" charset="0"/>
                <a:cs typeface="Times New Roman" panose="02020603050405020304" pitchFamily="18" charset="0"/>
              </a:rPr>
              <a:t>Multiple </a:t>
            </a:r>
            <a:r>
              <a:rPr lang="en-US" sz="3200" b="1" dirty="0">
                <a:solidFill>
                  <a:prstClr val="black"/>
                </a:solidFill>
                <a:latin typeface="Times New Roman" panose="02020603050405020304" pitchFamily="18" charset="0"/>
                <a:cs typeface="Times New Roman" panose="02020603050405020304" pitchFamily="18" charset="0"/>
              </a:rPr>
              <a:t>Input and Output </a:t>
            </a:r>
            <a:r>
              <a:rPr lang="en-US" sz="3200" b="1" dirty="0" smtClean="0">
                <a:latin typeface="Times New Roman" panose="02020603050405020304" pitchFamily="18" charset="0"/>
                <a:cs typeface="Times New Roman" panose="02020603050405020304" pitchFamily="18" charset="0"/>
              </a:rPr>
              <a:t>Components</a:t>
            </a:r>
            <a:r>
              <a:rPr lang="en-US" sz="3200" b="1" dirty="0" smtClean="0">
                <a:solidFill>
                  <a:prstClr val="black"/>
                </a:solidFill>
                <a:latin typeface="Times New Roman" panose="02020603050405020304" pitchFamily="18" charset="0"/>
                <a:cs typeface="Times New Roman" panose="02020603050405020304" pitchFamily="18" charset="0"/>
              </a:rPr>
              <a:t>: </a:t>
            </a:r>
            <a:r>
              <a:rPr lang="en-US" sz="3200" b="1" dirty="0" err="1" smtClean="0">
                <a:solidFill>
                  <a:schemeClr val="accent2"/>
                </a:solidFill>
                <a:latin typeface="Times New Roman" panose="02020603050405020304" pitchFamily="18" charset="0"/>
                <a:cs typeface="Times New Roman" panose="02020603050405020304" pitchFamily="18" charset="0"/>
              </a:rPr>
              <a:t>Chatbots</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23406"/>
            <a:ext cx="10515600" cy="5053557"/>
          </a:xfrm>
        </p:spPr>
        <p:txBody>
          <a:bodyPr>
            <a:noAutofit/>
          </a:bodyPr>
          <a:lstStyle/>
          <a:p>
            <a:r>
              <a:rPr lang="en-US" sz="2000" dirty="0" smtClean="0">
                <a:latin typeface="Times New Roman" panose="02020603050405020304" pitchFamily="18" charset="0"/>
                <a:cs typeface="Times New Roman" panose="02020603050405020304" pitchFamily="18" charset="0"/>
              </a:rPr>
              <a:t>gr.</a:t>
            </a:r>
            <a:r>
              <a:rPr lang="en-US" sz="2000" dirty="0" smtClean="0">
                <a:solidFill>
                  <a:schemeClr val="accent2"/>
                </a:solidFill>
                <a:latin typeface="Times New Roman" panose="02020603050405020304" pitchFamily="18" charset="0"/>
                <a:cs typeface="Times New Roman" panose="02020603050405020304" pitchFamily="18" charset="0"/>
              </a:rPr>
              <a:t>ChatInterface</a:t>
            </a:r>
            <a:r>
              <a:rPr lang="en-US" sz="2000" dirty="0" smtClean="0">
                <a:latin typeface="Times New Roman" panose="02020603050405020304" pitchFamily="18" charset="0"/>
                <a:cs typeface="Times New Roman" panose="02020603050405020304" pitchFamily="18" charset="0"/>
              </a:rPr>
              <a:t>  i</a:t>
            </a:r>
            <a:r>
              <a:rPr lang="en-US" sz="2000" dirty="0" smtClean="0">
                <a:solidFill>
                  <a:srgbClr val="1F2328"/>
                </a:solidFill>
                <a:latin typeface="Times New Roman" panose="02020603050405020304" pitchFamily="18" charset="0"/>
                <a:cs typeface="Times New Roman" panose="02020603050405020304" pitchFamily="18" charset="0"/>
              </a:rPr>
              <a:t>s </a:t>
            </a:r>
            <a:r>
              <a:rPr lang="en-US" sz="2000" dirty="0">
                <a:solidFill>
                  <a:srgbClr val="1F2328"/>
                </a:solidFill>
                <a:latin typeface="Times New Roman" panose="02020603050405020304" pitchFamily="18" charset="0"/>
                <a:cs typeface="Times New Roman" panose="02020603050405020304" pitchFamily="18" charset="0"/>
              </a:rPr>
              <a:t>specifically designed for </a:t>
            </a:r>
            <a:r>
              <a:rPr lang="en-US" sz="2000" dirty="0" smtClean="0">
                <a:solidFill>
                  <a:srgbClr val="1F2328"/>
                </a:solidFill>
                <a:latin typeface="Times New Roman" panose="02020603050405020304" pitchFamily="18" charset="0"/>
                <a:cs typeface="Times New Roman" panose="02020603050405020304" pitchFamily="18" charset="0"/>
              </a:rPr>
              <a:t>Chabot Uis</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 </a:t>
            </a:r>
            <a:r>
              <a:rPr lang="en-US" sz="2000" dirty="0" smtClean="0">
                <a:latin typeface="Times New Roman" panose="02020603050405020304" pitchFamily="18" charset="0"/>
                <a:cs typeface="Times New Roman" panose="02020603050405020304" pitchFamily="18" charset="0"/>
              </a:rPr>
              <a:t>function should take two arguments: </a:t>
            </a:r>
          </a:p>
          <a:p>
            <a:r>
              <a:rPr lang="en-US" sz="2000" dirty="0" smtClean="0">
                <a:solidFill>
                  <a:schemeClr val="accent2"/>
                </a:solidFill>
                <a:latin typeface="Times New Roman" panose="02020603050405020304" pitchFamily="18" charset="0"/>
                <a:cs typeface="Times New Roman" panose="02020603050405020304" pitchFamily="18" charset="0"/>
              </a:rPr>
              <a:t>Message: </a:t>
            </a:r>
            <a:r>
              <a:rPr lang="en-US" sz="2000" dirty="0">
                <a:latin typeface="Times New Roman" panose="02020603050405020304" pitchFamily="18" charset="0"/>
                <a:cs typeface="Times New Roman" panose="02020603050405020304" pitchFamily="18" charset="0"/>
              </a:rPr>
              <a:t>a str representing the user's </a:t>
            </a:r>
            <a:r>
              <a:rPr lang="en-US" sz="2000" dirty="0" smtClean="0">
                <a:latin typeface="Times New Roman" panose="02020603050405020304" pitchFamily="18" charset="0"/>
                <a:cs typeface="Times New Roman" panose="02020603050405020304" pitchFamily="18" charset="0"/>
              </a:rPr>
              <a:t>input</a:t>
            </a:r>
            <a:endParaRPr lang="en-US" sz="2000" dirty="0">
              <a:latin typeface="Times New Roman" panose="02020603050405020304" pitchFamily="18" charset="0"/>
              <a:cs typeface="Times New Roman" panose="02020603050405020304" pitchFamily="18" charset="0"/>
            </a:endParaRPr>
          </a:p>
          <a:p>
            <a:r>
              <a:rPr lang="en-US" sz="2000" dirty="0">
                <a:solidFill>
                  <a:schemeClr val="accent2"/>
                </a:solidFill>
                <a:latin typeface="Times New Roman" panose="02020603050405020304" pitchFamily="18" charset="0"/>
                <a:cs typeface="Times New Roman" panose="02020603050405020304" pitchFamily="18" charset="0"/>
              </a:rPr>
              <a:t>H</a:t>
            </a:r>
            <a:r>
              <a:rPr lang="en-US" sz="2000" dirty="0" smtClean="0">
                <a:solidFill>
                  <a:schemeClr val="accent2"/>
                </a:solidFill>
                <a:latin typeface="Times New Roman" panose="02020603050405020304" pitchFamily="18" charset="0"/>
                <a:cs typeface="Times New Roman" panose="02020603050405020304" pitchFamily="18" charset="0"/>
              </a:rPr>
              <a:t>istory</a:t>
            </a:r>
            <a:r>
              <a:rPr lang="en-US" sz="2000" dirty="0">
                <a:latin typeface="Times New Roman" panose="02020603050405020304" pitchFamily="18" charset="0"/>
                <a:cs typeface="Times New Roman" panose="02020603050405020304" pitchFamily="18" charset="0"/>
              </a:rPr>
              <a:t>: a list of list representing the conversations up until that point. Each inner list consists of two str representing a pair: [user input, bot response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39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625" y="1597306"/>
            <a:ext cx="6358101" cy="2662178"/>
          </a:xfrm>
          <a:prstGeom prst="rect">
            <a:avLst/>
          </a:prstGeom>
        </p:spPr>
      </p:pic>
      <p:pic>
        <p:nvPicPr>
          <p:cNvPr id="6" name="Picture 5"/>
          <p:cNvPicPr>
            <a:picLocks noChangeAspect="1"/>
          </p:cNvPicPr>
          <p:nvPr/>
        </p:nvPicPr>
        <p:blipFill>
          <a:blip r:embed="rId3"/>
          <a:stretch>
            <a:fillRect/>
          </a:stretch>
        </p:blipFill>
        <p:spPr>
          <a:xfrm>
            <a:off x="1969666" y="393226"/>
            <a:ext cx="115834" cy="115834"/>
          </a:xfrm>
          <a:prstGeom prst="rect">
            <a:avLst/>
          </a:prstGeom>
        </p:spPr>
      </p:pic>
      <p:pic>
        <p:nvPicPr>
          <p:cNvPr id="7" name="Picture 6"/>
          <p:cNvPicPr>
            <a:picLocks noChangeAspect="1"/>
          </p:cNvPicPr>
          <p:nvPr/>
        </p:nvPicPr>
        <p:blipFill>
          <a:blip r:embed="rId3"/>
          <a:stretch>
            <a:fillRect/>
          </a:stretch>
        </p:blipFill>
        <p:spPr>
          <a:xfrm>
            <a:off x="3235249" y="792035"/>
            <a:ext cx="115834" cy="115834"/>
          </a:xfrm>
          <a:prstGeom prst="rect">
            <a:avLst/>
          </a:prstGeom>
        </p:spPr>
      </p:pic>
      <p:pic>
        <p:nvPicPr>
          <p:cNvPr id="9" name="Picture 8"/>
          <p:cNvPicPr>
            <a:picLocks noChangeAspect="1"/>
          </p:cNvPicPr>
          <p:nvPr/>
        </p:nvPicPr>
        <p:blipFill>
          <a:blip r:embed="rId3"/>
          <a:stretch>
            <a:fillRect/>
          </a:stretch>
        </p:blipFill>
        <p:spPr>
          <a:xfrm>
            <a:off x="9086083" y="1105698"/>
            <a:ext cx="115834" cy="115834"/>
          </a:xfrm>
          <a:prstGeom prst="rect">
            <a:avLst/>
          </a:prstGeom>
        </p:spPr>
      </p:pic>
      <p:pic>
        <p:nvPicPr>
          <p:cNvPr id="10" name="Picture 9"/>
          <p:cNvPicPr>
            <a:picLocks noChangeAspect="1"/>
          </p:cNvPicPr>
          <p:nvPr/>
        </p:nvPicPr>
        <p:blipFill>
          <a:blip r:embed="rId3"/>
          <a:stretch>
            <a:fillRect/>
          </a:stretch>
        </p:blipFill>
        <p:spPr>
          <a:xfrm>
            <a:off x="11054030" y="279846"/>
            <a:ext cx="85280" cy="85280"/>
          </a:xfrm>
          <a:prstGeom prst="rect">
            <a:avLst/>
          </a:prstGeom>
        </p:spPr>
      </p:pic>
    </p:spTree>
    <p:extLst>
      <p:ext uri="{BB962C8B-B14F-4D97-AF65-F5344CB8AC3E}">
        <p14:creationId xmlns:p14="http://schemas.microsoft.com/office/powerpoint/2010/main" val="34218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FB420FA5-C008-4695-ACFD-EC21AFBFEE9F}"/>
              </a:ext>
            </a:extLst>
          </p:cNvPr>
          <p:cNvSpPr/>
          <p:nvPr/>
        </p:nvSpPr>
        <p:spPr>
          <a:xfrm>
            <a:off x="6357842" y="-28575"/>
            <a:ext cx="57150" cy="6915150"/>
          </a:xfrm>
          <a:custGeom>
            <a:avLst/>
            <a:gdLst>
              <a:gd name="connsiteX0" fmla="*/ 28575 w 57150"/>
              <a:gd name="connsiteY0" fmla="*/ 28575 h 6915150"/>
              <a:gd name="connsiteX1" fmla="*/ 28575 w 57150"/>
              <a:gd name="connsiteY1" fmla="*/ 6886575 h 6915150"/>
            </a:gdLst>
            <a:ahLst/>
            <a:cxnLst>
              <a:cxn ang="0">
                <a:pos x="connsiteX0" y="connsiteY0"/>
              </a:cxn>
              <a:cxn ang="0">
                <a:pos x="connsiteX1" y="connsiteY1"/>
              </a:cxn>
            </a:cxnLst>
            <a:rect l="l" t="t" r="r" b="b"/>
            <a:pathLst>
              <a:path w="57150" h="6915150">
                <a:moveTo>
                  <a:pt x="28575" y="28575"/>
                </a:moveTo>
                <a:lnTo>
                  <a:pt x="28575" y="6886575"/>
                </a:lnTo>
              </a:path>
            </a:pathLst>
          </a:custGeom>
          <a:ln w="3810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1B971D09-7218-4030-B36C-7A9C67C9C7EA}"/>
              </a:ext>
            </a:extLst>
          </p:cNvPr>
          <p:cNvSpPr/>
          <p:nvPr/>
        </p:nvSpPr>
        <p:spPr>
          <a:xfrm>
            <a:off x="-7144" y="-7144"/>
            <a:ext cx="4124325" cy="6867525"/>
          </a:xfrm>
          <a:custGeom>
            <a:avLst/>
            <a:gdLst>
              <a:gd name="connsiteX0" fmla="*/ 7144 w 4124325"/>
              <a:gd name="connsiteY0" fmla="*/ 7144 h 6867525"/>
              <a:gd name="connsiteX1" fmla="*/ 4122515 w 4124325"/>
              <a:gd name="connsiteY1" fmla="*/ 7144 h 6867525"/>
              <a:gd name="connsiteX2" fmla="*/ 4122515 w 4124325"/>
              <a:gd name="connsiteY2" fmla="*/ 6865144 h 6867525"/>
              <a:gd name="connsiteX3" fmla="*/ 7144 w 4124325"/>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124325" h="6867525">
                <a:moveTo>
                  <a:pt x="7144" y="7144"/>
                </a:moveTo>
                <a:lnTo>
                  <a:pt x="4122515" y="7144"/>
                </a:lnTo>
                <a:lnTo>
                  <a:pt x="4122515"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83061952-A0A7-4A61-B09B-4C4B55EB0478}"/>
              </a:ext>
            </a:extLst>
          </p:cNvPr>
          <p:cNvSpPr/>
          <p:nvPr/>
        </p:nvSpPr>
        <p:spPr>
          <a:xfrm>
            <a:off x="6260021" y="4977860"/>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DE7D1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8E6FC1B5-7BFB-4AF8-B3DF-AFAC747D22E8}"/>
              </a:ext>
            </a:extLst>
          </p:cNvPr>
          <p:cNvSpPr/>
          <p:nvPr/>
        </p:nvSpPr>
        <p:spPr>
          <a:xfrm>
            <a:off x="6260021" y="3861054"/>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00B050"/>
          </a:solidFill>
          <a:ln w="9525" cap="flat">
            <a:noFill/>
            <a:prstDash val="solid"/>
            <a:miter/>
          </a:ln>
        </p:spPr>
        <p:txBody>
          <a:bodyPr rtlCol="0" anchor="ctr"/>
          <a:lstStyle/>
          <a:p>
            <a:endParaRPr lang="en-US">
              <a:solidFill>
                <a:srgbClr val="00B050"/>
              </a:solidFill>
            </a:endParaRPr>
          </a:p>
        </p:txBody>
      </p:sp>
      <p:sp>
        <p:nvSpPr>
          <p:cNvPr id="10" name="Freeform: Shape 9">
            <a:extLst>
              <a:ext uri="{FF2B5EF4-FFF2-40B4-BE49-F238E27FC236}">
                <a16:creationId xmlns:a16="http://schemas.microsoft.com/office/drawing/2014/main" xmlns="" id="{915F5D2E-32D7-4A6C-9B15-095DA837528F}"/>
              </a:ext>
            </a:extLst>
          </p:cNvPr>
          <p:cNvSpPr/>
          <p:nvPr/>
        </p:nvSpPr>
        <p:spPr>
          <a:xfrm>
            <a:off x="6260021" y="2744153"/>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00B050"/>
          </a:solidFill>
          <a:ln w="9525" cap="flat">
            <a:noFill/>
            <a:prstDash val="solid"/>
            <a:miter/>
          </a:ln>
        </p:spPr>
        <p:txBody>
          <a:bodyPr rtlCol="0" anchor="ctr"/>
          <a:lstStyle/>
          <a:p>
            <a:endParaRPr lang="en-US">
              <a:solidFill>
                <a:srgbClr val="DE7D1C"/>
              </a:solidFill>
            </a:endParaRPr>
          </a:p>
        </p:txBody>
      </p:sp>
      <p:sp>
        <p:nvSpPr>
          <p:cNvPr id="11" name="Freeform: Shape 10">
            <a:extLst>
              <a:ext uri="{FF2B5EF4-FFF2-40B4-BE49-F238E27FC236}">
                <a16:creationId xmlns:a16="http://schemas.microsoft.com/office/drawing/2014/main" xmlns="" id="{8FF5A4C0-6D09-4011-972E-91B41EAEE1AE}"/>
              </a:ext>
            </a:extLst>
          </p:cNvPr>
          <p:cNvSpPr/>
          <p:nvPr/>
        </p:nvSpPr>
        <p:spPr>
          <a:xfrm>
            <a:off x="6260021" y="1627346"/>
            <a:ext cx="247650" cy="247650"/>
          </a:xfrm>
          <a:custGeom>
            <a:avLst/>
            <a:gdLst>
              <a:gd name="connsiteX0" fmla="*/ 245650 w 247650"/>
              <a:gd name="connsiteY0" fmla="*/ 126397 h 247650"/>
              <a:gd name="connsiteX1" fmla="*/ 126397 w 247650"/>
              <a:gd name="connsiteY1" fmla="*/ 245650 h 247650"/>
              <a:gd name="connsiteX2" fmla="*/ 7143 w 247650"/>
              <a:gd name="connsiteY2" fmla="*/ 126397 h 247650"/>
              <a:gd name="connsiteX3" fmla="*/ 126397 w 247650"/>
              <a:gd name="connsiteY3" fmla="*/ 7144 h 247650"/>
              <a:gd name="connsiteX4" fmla="*/ 245650 w 247650"/>
              <a:gd name="connsiteY4" fmla="*/ 12639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5650" y="126397"/>
                </a:moveTo>
                <a:cubicBezTo>
                  <a:pt x="245650" y="192258"/>
                  <a:pt x="192258" y="245650"/>
                  <a:pt x="126397" y="245650"/>
                </a:cubicBezTo>
                <a:cubicBezTo>
                  <a:pt x="60535" y="245650"/>
                  <a:pt x="7143" y="192258"/>
                  <a:pt x="7143" y="126397"/>
                </a:cubicBezTo>
                <a:cubicBezTo>
                  <a:pt x="7143" y="60535"/>
                  <a:pt x="60535" y="7144"/>
                  <a:pt x="126397" y="7144"/>
                </a:cubicBezTo>
                <a:cubicBezTo>
                  <a:pt x="192258" y="7144"/>
                  <a:pt x="245650" y="60535"/>
                  <a:pt x="245650" y="126397"/>
                </a:cubicBezTo>
                <a:close/>
              </a:path>
            </a:pathLst>
          </a:custGeom>
          <a:solidFill>
            <a:srgbClr val="FF0000"/>
          </a:solidFill>
          <a:ln w="9525" cap="flat">
            <a:noFill/>
            <a:prstDash val="solid"/>
            <a:miter/>
          </a:ln>
        </p:spPr>
        <p:txBody>
          <a:bodyPr rtlCol="0" anchor="ctr"/>
          <a:lstStyle/>
          <a:p>
            <a:endParaRPr lang="en-US">
              <a:solidFill>
                <a:srgbClr val="DE7D1C"/>
              </a:solidFill>
            </a:endParaRPr>
          </a:p>
        </p:txBody>
      </p:sp>
      <p:sp>
        <p:nvSpPr>
          <p:cNvPr id="12" name="Freeform: Shape 11">
            <a:extLst>
              <a:ext uri="{FF2B5EF4-FFF2-40B4-BE49-F238E27FC236}">
                <a16:creationId xmlns:a16="http://schemas.microsoft.com/office/drawing/2014/main" xmlns="" id="{08DD3A21-4639-4827-8C2A-58A6BF101CEF}"/>
              </a:ext>
            </a:extLst>
          </p:cNvPr>
          <p:cNvSpPr/>
          <p:nvPr/>
        </p:nvSpPr>
        <p:spPr>
          <a:xfrm>
            <a:off x="-7144" y="-7144"/>
            <a:ext cx="400050" cy="6867525"/>
          </a:xfrm>
          <a:custGeom>
            <a:avLst/>
            <a:gdLst>
              <a:gd name="connsiteX0" fmla="*/ 7144 w 400050"/>
              <a:gd name="connsiteY0" fmla="*/ 7144 h 6867525"/>
              <a:gd name="connsiteX1" fmla="*/ 397669 w 400050"/>
              <a:gd name="connsiteY1" fmla="*/ 7144 h 6867525"/>
              <a:gd name="connsiteX2" fmla="*/ 397669 w 400050"/>
              <a:gd name="connsiteY2" fmla="*/ 6865144 h 6867525"/>
              <a:gd name="connsiteX3" fmla="*/ 7144 w 40005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400050" h="6867525">
                <a:moveTo>
                  <a:pt x="7144" y="7144"/>
                </a:moveTo>
                <a:lnTo>
                  <a:pt x="397669" y="7144"/>
                </a:lnTo>
                <a:lnTo>
                  <a:pt x="397669" y="6865144"/>
                </a:lnTo>
                <a:lnTo>
                  <a:pt x="7144" y="6865144"/>
                </a:lnTo>
                <a:close/>
              </a:path>
            </a:pathLst>
          </a:custGeom>
          <a:solidFill>
            <a:srgbClr val="EFEFE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FB1F2A6A-B8B3-4BDA-BA55-97656474FE5D}"/>
              </a:ext>
            </a:extLst>
          </p:cNvPr>
          <p:cNvSpPr/>
          <p:nvPr/>
        </p:nvSpPr>
        <p:spPr>
          <a:xfrm>
            <a:off x="5008817" y="6432423"/>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7" y="7143"/>
                  <a:pt x="95535"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705407E6-52CE-46A0-9117-BF1BACD29F94}"/>
              </a:ext>
            </a:extLst>
          </p:cNvPr>
          <p:cNvSpPr/>
          <p:nvPr/>
        </p:nvSpPr>
        <p:spPr>
          <a:xfrm>
            <a:off x="10605230" y="6021324"/>
            <a:ext cx="190500" cy="190500"/>
          </a:xfrm>
          <a:custGeom>
            <a:avLst/>
            <a:gdLst>
              <a:gd name="connsiteX0" fmla="*/ 183927 w 190500"/>
              <a:gd name="connsiteY0" fmla="*/ 95536 h 190500"/>
              <a:gd name="connsiteX1" fmla="*/ 95535 w 190500"/>
              <a:gd name="connsiteY1" fmla="*/ 183928 h 190500"/>
              <a:gd name="connsiteX2" fmla="*/ 7143 w 190500"/>
              <a:gd name="connsiteY2" fmla="*/ 95536 h 190500"/>
              <a:gd name="connsiteX3" fmla="*/ 95535 w 190500"/>
              <a:gd name="connsiteY3" fmla="*/ 7143 h 190500"/>
              <a:gd name="connsiteX4" fmla="*/ 183927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7" y="95536"/>
                </a:moveTo>
                <a:cubicBezTo>
                  <a:pt x="183927" y="144353"/>
                  <a:pt x="144353" y="183928"/>
                  <a:pt x="95535" y="183928"/>
                </a:cubicBezTo>
                <a:cubicBezTo>
                  <a:pt x="46717" y="183928"/>
                  <a:pt x="7143" y="144354"/>
                  <a:pt x="7143" y="95536"/>
                </a:cubicBezTo>
                <a:cubicBezTo>
                  <a:pt x="7143" y="46718"/>
                  <a:pt x="46717" y="7143"/>
                  <a:pt x="95535" y="7143"/>
                </a:cubicBezTo>
                <a:cubicBezTo>
                  <a:pt x="144353" y="7143"/>
                  <a:pt x="183927" y="46718"/>
                  <a:pt x="183927" y="95536"/>
                </a:cubicBezTo>
                <a:close/>
              </a:path>
            </a:pathLst>
          </a:custGeom>
          <a:solidFill>
            <a:srgbClr val="FFC94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9971FA4E-3080-4F43-BFC8-1C6ABCFF01F6}"/>
              </a:ext>
            </a:extLst>
          </p:cNvPr>
          <p:cNvSpPr/>
          <p:nvPr/>
        </p:nvSpPr>
        <p:spPr>
          <a:xfrm>
            <a:off x="11301984" y="724186"/>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7" y="183928"/>
                  <a:pt x="7143" y="144353"/>
                  <a:pt x="7143" y="95536"/>
                </a:cubicBezTo>
                <a:cubicBezTo>
                  <a:pt x="7143" y="46718"/>
                  <a:pt x="46717"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89ABC871-4F63-485F-B900-425F59EBA8FB}"/>
              </a:ext>
            </a:extLst>
          </p:cNvPr>
          <p:cNvSpPr/>
          <p:nvPr/>
        </p:nvSpPr>
        <p:spPr>
          <a:xfrm>
            <a:off x="5717477" y="243269"/>
            <a:ext cx="190500" cy="190500"/>
          </a:xfrm>
          <a:custGeom>
            <a:avLst/>
            <a:gdLst>
              <a:gd name="connsiteX0" fmla="*/ 183928 w 190500"/>
              <a:gd name="connsiteY0" fmla="*/ 95536 h 190500"/>
              <a:gd name="connsiteX1" fmla="*/ 95536 w 190500"/>
              <a:gd name="connsiteY1" fmla="*/ 183928 h 190500"/>
              <a:gd name="connsiteX2" fmla="*/ 7143 w 190500"/>
              <a:gd name="connsiteY2" fmla="*/ 95536 h 190500"/>
              <a:gd name="connsiteX3" fmla="*/ 95536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3" y="144353"/>
                  <a:pt x="7143" y="95536"/>
                </a:cubicBezTo>
                <a:cubicBezTo>
                  <a:pt x="7143" y="46718"/>
                  <a:pt x="46718" y="7144"/>
                  <a:pt x="95536"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21" name="TextBox 20">
            <a:extLst>
              <a:ext uri="{FF2B5EF4-FFF2-40B4-BE49-F238E27FC236}">
                <a16:creationId xmlns:a16="http://schemas.microsoft.com/office/drawing/2014/main" xmlns="" id="{E8FD566F-BCA8-4461-842C-34C41943214A}"/>
              </a:ext>
            </a:extLst>
          </p:cNvPr>
          <p:cNvSpPr txBox="1"/>
          <p:nvPr/>
        </p:nvSpPr>
        <p:spPr>
          <a:xfrm>
            <a:off x="5491086" y="1495922"/>
            <a:ext cx="641823" cy="523220"/>
          </a:xfrm>
          <a:prstGeom prst="rect">
            <a:avLst/>
          </a:prstGeom>
          <a:noFill/>
        </p:spPr>
        <p:txBody>
          <a:bodyPr wrap="square" rtlCol="0">
            <a:spAutoFit/>
          </a:bodyPr>
          <a:lstStyle/>
          <a:p>
            <a:pPr algn="ctr"/>
            <a:r>
              <a:rPr lang="en-US" sz="2800" b="1" dirty="0" smtClean="0">
                <a:solidFill>
                  <a:srgbClr val="FF0000"/>
                </a:solidFill>
              </a:rPr>
              <a:t>05</a:t>
            </a:r>
            <a:endParaRPr lang="en-US" sz="2800" b="1" dirty="0">
              <a:solidFill>
                <a:srgbClr val="FF0000"/>
              </a:solidFill>
            </a:endParaRPr>
          </a:p>
        </p:txBody>
      </p:sp>
      <p:sp>
        <p:nvSpPr>
          <p:cNvPr id="22" name="TextBox 21">
            <a:extLst>
              <a:ext uri="{FF2B5EF4-FFF2-40B4-BE49-F238E27FC236}">
                <a16:creationId xmlns:a16="http://schemas.microsoft.com/office/drawing/2014/main" xmlns="" id="{E177C06D-BF79-4688-9CEC-8B6ABF03513C}"/>
              </a:ext>
            </a:extLst>
          </p:cNvPr>
          <p:cNvSpPr txBox="1"/>
          <p:nvPr/>
        </p:nvSpPr>
        <p:spPr>
          <a:xfrm>
            <a:off x="6634781" y="1151006"/>
            <a:ext cx="5465777" cy="1015663"/>
          </a:xfrm>
          <a:prstGeom prst="rect">
            <a:avLst/>
          </a:prstGeom>
          <a:noFill/>
        </p:spPr>
        <p:txBody>
          <a:bodyPr wrap="square" rtlCol="0">
            <a:spAutoFit/>
          </a:bodyPr>
          <a:lstStyle/>
          <a:p>
            <a:pPr lvl="0"/>
            <a:r>
              <a:rPr lang="en-US" dirty="0"/>
              <a:t>Connecting Models to </a:t>
            </a:r>
            <a:r>
              <a:rPr lang="en-US" dirty="0" smtClean="0"/>
              <a:t>Gradio</a:t>
            </a:r>
          </a:p>
          <a:p>
            <a:pPr marL="285750" lvl="0" indent="-285750">
              <a:buFont typeface="Wingdings" pitchFamily="2" charset="2"/>
              <a:buChar char="q"/>
            </a:pPr>
            <a:r>
              <a:rPr lang="en-US" sz="1400" dirty="0"/>
              <a:t>Integrating machine learning models </a:t>
            </a:r>
            <a:endParaRPr lang="en-US" sz="1400" dirty="0" smtClean="0"/>
          </a:p>
          <a:p>
            <a:pPr marL="285750" lvl="0" indent="-285750">
              <a:buFont typeface="Wingdings" pitchFamily="2" charset="2"/>
              <a:buChar char="q"/>
            </a:pPr>
            <a:r>
              <a:rPr lang="en-US" sz="1400" dirty="0"/>
              <a:t>Working with different model types </a:t>
            </a:r>
            <a:endParaRPr lang="en-US" sz="1400" dirty="0" smtClean="0"/>
          </a:p>
          <a:p>
            <a:pPr marL="285750" lvl="0" indent="-285750">
              <a:buFont typeface="Wingdings" pitchFamily="2" charset="2"/>
              <a:buChar char="q"/>
            </a:pPr>
            <a:r>
              <a:rPr lang="en-US" sz="1400" dirty="0"/>
              <a:t>Handling model inputs and outputs </a:t>
            </a:r>
          </a:p>
        </p:txBody>
      </p:sp>
      <p:sp>
        <p:nvSpPr>
          <p:cNvPr id="23" name="TextBox 22">
            <a:extLst>
              <a:ext uri="{FF2B5EF4-FFF2-40B4-BE49-F238E27FC236}">
                <a16:creationId xmlns:a16="http://schemas.microsoft.com/office/drawing/2014/main" xmlns="" id="{4F961D8E-A133-4206-9086-807B48C7560D}"/>
              </a:ext>
            </a:extLst>
          </p:cNvPr>
          <p:cNvSpPr txBox="1"/>
          <p:nvPr/>
        </p:nvSpPr>
        <p:spPr>
          <a:xfrm>
            <a:off x="5491086" y="2624662"/>
            <a:ext cx="641823" cy="523220"/>
          </a:xfrm>
          <a:prstGeom prst="rect">
            <a:avLst/>
          </a:prstGeom>
          <a:noFill/>
        </p:spPr>
        <p:txBody>
          <a:bodyPr wrap="square" rtlCol="0">
            <a:spAutoFit/>
          </a:bodyPr>
          <a:lstStyle/>
          <a:p>
            <a:pPr algn="ctr"/>
            <a:r>
              <a:rPr lang="en-US" sz="2800" b="1" dirty="0" smtClean="0">
                <a:solidFill>
                  <a:srgbClr val="00B050"/>
                </a:solidFill>
              </a:rPr>
              <a:t>06</a:t>
            </a:r>
            <a:endParaRPr lang="en-US" sz="2800" b="1" dirty="0">
              <a:solidFill>
                <a:srgbClr val="00B050"/>
              </a:solidFill>
            </a:endParaRPr>
          </a:p>
        </p:txBody>
      </p:sp>
      <p:sp>
        <p:nvSpPr>
          <p:cNvPr id="24" name="TextBox 23">
            <a:extLst>
              <a:ext uri="{FF2B5EF4-FFF2-40B4-BE49-F238E27FC236}">
                <a16:creationId xmlns:a16="http://schemas.microsoft.com/office/drawing/2014/main" xmlns="" id="{2A0801D1-C4A2-4C15-823D-4CCE378B5BED}"/>
              </a:ext>
            </a:extLst>
          </p:cNvPr>
          <p:cNvSpPr txBox="1"/>
          <p:nvPr/>
        </p:nvSpPr>
        <p:spPr>
          <a:xfrm>
            <a:off x="6634783" y="2554497"/>
            <a:ext cx="5183837" cy="1015663"/>
          </a:xfrm>
          <a:prstGeom prst="rect">
            <a:avLst/>
          </a:prstGeom>
          <a:noFill/>
        </p:spPr>
        <p:txBody>
          <a:bodyPr wrap="square" rtlCol="0">
            <a:spAutoFit/>
          </a:bodyPr>
          <a:lstStyle/>
          <a:p>
            <a:pPr lvl="0"/>
            <a:r>
              <a:rPr lang="en-US" dirty="0"/>
              <a:t>Deploying Gradio Applications</a:t>
            </a:r>
          </a:p>
          <a:p>
            <a:pPr marL="285750" indent="-285750">
              <a:buFont typeface="Wingdings" pitchFamily="2" charset="2"/>
              <a:buChar char="q"/>
            </a:pPr>
            <a:r>
              <a:rPr lang="en-US" sz="1400" dirty="0">
                <a:solidFill>
                  <a:srgbClr val="00B050"/>
                </a:solidFill>
              </a:rPr>
              <a:t>Hosting on local and remote </a:t>
            </a:r>
            <a:r>
              <a:rPr lang="en-US" sz="1400" dirty="0" smtClean="0">
                <a:solidFill>
                  <a:srgbClr val="00B050"/>
                </a:solidFill>
              </a:rPr>
              <a:t>servers </a:t>
            </a:r>
          </a:p>
          <a:p>
            <a:pPr marL="285750" indent="-285750">
              <a:buFont typeface="Wingdings" pitchFamily="2" charset="2"/>
              <a:buChar char="q"/>
            </a:pPr>
            <a:r>
              <a:rPr lang="en-US" sz="1400" dirty="0">
                <a:solidFill>
                  <a:srgbClr val="00B050"/>
                </a:solidFill>
              </a:rPr>
              <a:t>Using cloud deployment platforms </a:t>
            </a:r>
            <a:endParaRPr lang="en-US" sz="1400" dirty="0" smtClean="0">
              <a:solidFill>
                <a:srgbClr val="00B050"/>
              </a:solidFill>
            </a:endParaRPr>
          </a:p>
          <a:p>
            <a:pPr marL="285750" indent="-285750">
              <a:buFont typeface="Wingdings" pitchFamily="2" charset="2"/>
              <a:buChar char="q"/>
            </a:pPr>
            <a:r>
              <a:rPr lang="en-US" sz="1400" dirty="0">
                <a:solidFill>
                  <a:srgbClr val="00B050"/>
                </a:solidFill>
              </a:rPr>
              <a:t>Best practices for deployment </a:t>
            </a:r>
          </a:p>
        </p:txBody>
      </p:sp>
      <p:sp>
        <p:nvSpPr>
          <p:cNvPr id="25" name="TextBox 24">
            <a:extLst>
              <a:ext uri="{FF2B5EF4-FFF2-40B4-BE49-F238E27FC236}">
                <a16:creationId xmlns:a16="http://schemas.microsoft.com/office/drawing/2014/main" xmlns="" id="{A757CB6A-827E-4501-9278-F7FB6CE48591}"/>
              </a:ext>
            </a:extLst>
          </p:cNvPr>
          <p:cNvSpPr txBox="1"/>
          <p:nvPr/>
        </p:nvSpPr>
        <p:spPr>
          <a:xfrm>
            <a:off x="5491086" y="3710119"/>
            <a:ext cx="641823" cy="523220"/>
          </a:xfrm>
          <a:prstGeom prst="rect">
            <a:avLst/>
          </a:prstGeom>
          <a:noFill/>
        </p:spPr>
        <p:txBody>
          <a:bodyPr wrap="square" rtlCol="0">
            <a:spAutoFit/>
          </a:bodyPr>
          <a:lstStyle/>
          <a:p>
            <a:pPr algn="ctr"/>
            <a:r>
              <a:rPr lang="en-US" sz="2800" b="1" dirty="0" smtClean="0">
                <a:solidFill>
                  <a:srgbClr val="00B050"/>
                </a:solidFill>
              </a:rPr>
              <a:t>07</a:t>
            </a:r>
            <a:endParaRPr lang="en-US" sz="2800" b="1" dirty="0">
              <a:solidFill>
                <a:srgbClr val="00B050"/>
              </a:solidFill>
            </a:endParaRPr>
          </a:p>
        </p:txBody>
      </p:sp>
      <p:sp>
        <p:nvSpPr>
          <p:cNvPr id="26" name="TextBox 25">
            <a:extLst>
              <a:ext uri="{FF2B5EF4-FFF2-40B4-BE49-F238E27FC236}">
                <a16:creationId xmlns:a16="http://schemas.microsoft.com/office/drawing/2014/main" xmlns="" id="{19D2DB27-AA07-421E-8032-2A2A2DB858A2}"/>
              </a:ext>
            </a:extLst>
          </p:cNvPr>
          <p:cNvSpPr txBox="1"/>
          <p:nvPr/>
        </p:nvSpPr>
        <p:spPr>
          <a:xfrm>
            <a:off x="6634782" y="3777531"/>
            <a:ext cx="5031438" cy="1015663"/>
          </a:xfrm>
          <a:prstGeom prst="rect">
            <a:avLst/>
          </a:prstGeom>
          <a:noFill/>
        </p:spPr>
        <p:txBody>
          <a:bodyPr wrap="square" rtlCol="0">
            <a:spAutoFit/>
          </a:bodyPr>
          <a:lstStyle/>
          <a:p>
            <a:pPr lvl="0"/>
            <a:r>
              <a:rPr lang="en-US" dirty="0"/>
              <a:t>Advanced Topics</a:t>
            </a:r>
          </a:p>
          <a:p>
            <a:pPr marL="285750" lvl="0" indent="-285750">
              <a:buFont typeface="Wingdings" pitchFamily="2" charset="2"/>
              <a:buChar char="q"/>
            </a:pPr>
            <a:r>
              <a:rPr lang="en-US" sz="1400" dirty="0">
                <a:solidFill>
                  <a:srgbClr val="00B050"/>
                </a:solidFill>
              </a:rPr>
              <a:t>Handling errors and debugging </a:t>
            </a:r>
            <a:endParaRPr lang="en-US" sz="1400" dirty="0" smtClean="0">
              <a:solidFill>
                <a:srgbClr val="00B050"/>
              </a:solidFill>
            </a:endParaRPr>
          </a:p>
          <a:p>
            <a:pPr marL="285750" lvl="0" indent="-285750">
              <a:buFont typeface="Wingdings" pitchFamily="2" charset="2"/>
              <a:buChar char="q"/>
            </a:pPr>
            <a:r>
              <a:rPr lang="en-US" sz="1400" dirty="0">
                <a:solidFill>
                  <a:srgbClr val="00B050"/>
                </a:solidFill>
              </a:rPr>
              <a:t>Scaling Gradio applications </a:t>
            </a:r>
            <a:endParaRPr lang="en-US" sz="1400" dirty="0" smtClean="0">
              <a:solidFill>
                <a:srgbClr val="00B050"/>
              </a:solidFill>
            </a:endParaRPr>
          </a:p>
          <a:p>
            <a:pPr marL="285750" lvl="0" indent="-285750">
              <a:buFont typeface="Wingdings" pitchFamily="2" charset="2"/>
              <a:buChar char="q"/>
            </a:pPr>
            <a:r>
              <a:rPr lang="en-US" sz="1400" dirty="0">
                <a:solidFill>
                  <a:srgbClr val="00B050"/>
                </a:solidFill>
              </a:rPr>
              <a:t>Working with Gradio API </a:t>
            </a:r>
          </a:p>
        </p:txBody>
      </p:sp>
      <p:sp>
        <p:nvSpPr>
          <p:cNvPr id="27" name="TextBox 26">
            <a:extLst>
              <a:ext uri="{FF2B5EF4-FFF2-40B4-BE49-F238E27FC236}">
                <a16:creationId xmlns:a16="http://schemas.microsoft.com/office/drawing/2014/main" xmlns="" id="{2D4054E0-C959-4D18-9594-26DA9657B162}"/>
              </a:ext>
            </a:extLst>
          </p:cNvPr>
          <p:cNvSpPr txBox="1"/>
          <p:nvPr/>
        </p:nvSpPr>
        <p:spPr>
          <a:xfrm>
            <a:off x="5491086" y="4825152"/>
            <a:ext cx="641823" cy="523220"/>
          </a:xfrm>
          <a:prstGeom prst="rect">
            <a:avLst/>
          </a:prstGeom>
          <a:noFill/>
        </p:spPr>
        <p:txBody>
          <a:bodyPr wrap="square" rtlCol="0">
            <a:spAutoFit/>
          </a:bodyPr>
          <a:lstStyle/>
          <a:p>
            <a:pPr algn="ctr"/>
            <a:r>
              <a:rPr lang="en-US" sz="2800" b="1" dirty="0" smtClean="0">
                <a:solidFill>
                  <a:srgbClr val="DE7D1C"/>
                </a:solidFill>
              </a:rPr>
              <a:t>08</a:t>
            </a:r>
            <a:endParaRPr lang="en-US" sz="2800" b="1" dirty="0">
              <a:solidFill>
                <a:srgbClr val="DE7D1C"/>
              </a:solidFill>
            </a:endParaRPr>
          </a:p>
        </p:txBody>
      </p:sp>
      <p:sp>
        <p:nvSpPr>
          <p:cNvPr id="28" name="TextBox 27">
            <a:extLst>
              <a:ext uri="{FF2B5EF4-FFF2-40B4-BE49-F238E27FC236}">
                <a16:creationId xmlns:a16="http://schemas.microsoft.com/office/drawing/2014/main" xmlns="" id="{07BCFA49-07EA-464B-B8D5-7929D2035A25}"/>
              </a:ext>
            </a:extLst>
          </p:cNvPr>
          <p:cNvSpPr txBox="1"/>
          <p:nvPr/>
        </p:nvSpPr>
        <p:spPr>
          <a:xfrm>
            <a:off x="6634781" y="4902096"/>
            <a:ext cx="5130499" cy="800219"/>
          </a:xfrm>
          <a:prstGeom prst="rect">
            <a:avLst/>
          </a:prstGeom>
          <a:noFill/>
        </p:spPr>
        <p:txBody>
          <a:bodyPr wrap="square" rtlCol="0">
            <a:spAutoFit/>
          </a:bodyPr>
          <a:lstStyle/>
          <a:p>
            <a:r>
              <a:rPr lang="en-US" dirty="0"/>
              <a:t>Conclusion and </a:t>
            </a:r>
            <a:r>
              <a:rPr lang="en-US" dirty="0" smtClean="0"/>
              <a:t>Resources</a:t>
            </a:r>
          </a:p>
          <a:p>
            <a:pPr marL="285750" indent="-285750">
              <a:buFont typeface="Wingdings" pitchFamily="2" charset="2"/>
              <a:buChar char="q"/>
            </a:pPr>
            <a:r>
              <a:rPr lang="en-US" sz="1400" dirty="0"/>
              <a:t>Recap of Gradio features and benefits</a:t>
            </a:r>
          </a:p>
          <a:p>
            <a:pPr marL="285750" lvl="0" indent="-285750">
              <a:buFont typeface="Wingdings" pitchFamily="2" charset="2"/>
              <a:buChar char="q"/>
            </a:pPr>
            <a:r>
              <a:rPr lang="en-US" sz="1400" dirty="0"/>
              <a:t>Additional resources and documentation </a:t>
            </a:r>
          </a:p>
        </p:txBody>
      </p:sp>
      <p:sp>
        <p:nvSpPr>
          <p:cNvPr id="29" name="TextBox 28">
            <a:extLst>
              <a:ext uri="{FF2B5EF4-FFF2-40B4-BE49-F238E27FC236}">
                <a16:creationId xmlns:a16="http://schemas.microsoft.com/office/drawing/2014/main" xmlns="" id="{67A10A29-C34C-4AE1-A108-3CB7D913944A}"/>
              </a:ext>
            </a:extLst>
          </p:cNvPr>
          <p:cNvSpPr txBox="1"/>
          <p:nvPr/>
        </p:nvSpPr>
        <p:spPr>
          <a:xfrm>
            <a:off x="559553" y="3044280"/>
            <a:ext cx="3384260" cy="1077218"/>
          </a:xfrm>
          <a:prstGeom prst="rect">
            <a:avLst/>
          </a:prstGeom>
          <a:noFill/>
        </p:spPr>
        <p:txBody>
          <a:bodyPr wrap="none" rtlCol="0">
            <a:spAutoFit/>
          </a:bodyPr>
          <a:lstStyle/>
          <a:p>
            <a:pPr algn="ctr"/>
            <a:r>
              <a:rPr lang="en-US" sz="3200" b="1" dirty="0">
                <a:solidFill>
                  <a:schemeClr val="bg1"/>
                </a:solidFill>
                <a:latin typeface="+mj-lt"/>
              </a:rPr>
              <a:t>Table of </a:t>
            </a:r>
            <a:r>
              <a:rPr lang="en-US" sz="3200" b="1" dirty="0" smtClean="0">
                <a:solidFill>
                  <a:schemeClr val="bg1"/>
                </a:solidFill>
                <a:latin typeface="+mj-lt"/>
              </a:rPr>
              <a:t>Content</a:t>
            </a:r>
          </a:p>
          <a:p>
            <a:pPr algn="ctr"/>
            <a:r>
              <a:rPr lang="en-US" sz="3200" b="1" dirty="0" smtClean="0">
                <a:solidFill>
                  <a:schemeClr val="bg1"/>
                </a:solidFill>
                <a:latin typeface="+mj-lt"/>
              </a:rPr>
              <a:t>2</a:t>
            </a:r>
            <a:endParaRPr lang="en-US" sz="3200" b="1" dirty="0">
              <a:solidFill>
                <a:schemeClr val="bg1"/>
              </a:solidFill>
              <a:latin typeface="+mj-lt"/>
            </a:endParaRPr>
          </a:p>
        </p:txBody>
      </p:sp>
      <p:sp>
        <p:nvSpPr>
          <p:cNvPr id="2" name="Footer Placeholder 1"/>
          <p:cNvSpPr>
            <a:spLocks noGrp="1"/>
          </p:cNvSpPr>
          <p:nvPr>
            <p:ph type="ftr" sz="quarter" idx="11"/>
          </p:nvPr>
        </p:nvSpPr>
        <p:spPr/>
        <p:txBody>
          <a:bodyPr/>
          <a:lstStyle/>
          <a:p>
            <a:r>
              <a:rPr lang="en-US" smtClean="0"/>
              <a:t>Kaizen Group AI</a:t>
            </a:r>
            <a:endParaRPr lang="en-US"/>
          </a:p>
        </p:txBody>
      </p:sp>
      <p:sp>
        <p:nvSpPr>
          <p:cNvPr id="3" name="Slide Number Placeholder 2"/>
          <p:cNvSpPr>
            <a:spLocks noGrp="1"/>
          </p:cNvSpPr>
          <p:nvPr>
            <p:ph type="sldNum" sz="quarter" idx="12"/>
          </p:nvPr>
        </p:nvSpPr>
        <p:spPr/>
        <p:txBody>
          <a:bodyPr/>
          <a:lstStyle/>
          <a:p>
            <a:fld id="{02383E7E-9DFE-4A1E-AEC2-D2E19E891C2C}" type="slidenum">
              <a:rPr lang="en-US" smtClean="0"/>
              <a:t>4</a:t>
            </a:fld>
            <a:endParaRPr lang="en-US"/>
          </a:p>
        </p:txBody>
      </p:sp>
    </p:spTree>
    <p:extLst>
      <p:ext uri="{BB962C8B-B14F-4D97-AF65-F5344CB8AC3E}">
        <p14:creationId xmlns:p14="http://schemas.microsoft.com/office/powerpoint/2010/main" val="13182468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2" presetClass="entr" presetSubtype="4" decel="10000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ppt_x"/>
                                          </p:val>
                                        </p:tav>
                                        <p:tav tm="100000">
                                          <p:val>
                                            <p:strVal val="#ppt_x"/>
                                          </p:val>
                                        </p:tav>
                                      </p:tavLst>
                                    </p:anim>
                                    <p:anim calcmode="lin" valueType="num">
                                      <p:cBhvr additive="base">
                                        <p:cTn id="31"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5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750"/>
                                        <p:tgtEl>
                                          <p:spTgt spid="21"/>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750" fill="hold"/>
                                        <p:tgtEl>
                                          <p:spTgt spid="22"/>
                                        </p:tgtEl>
                                        <p:attrNameLst>
                                          <p:attrName>ppt_x</p:attrName>
                                        </p:attrNameLst>
                                      </p:cBhvr>
                                      <p:tavLst>
                                        <p:tav tm="0">
                                          <p:val>
                                            <p:strVal val="1+#ppt_w/2"/>
                                          </p:val>
                                        </p:tav>
                                        <p:tav tm="100000">
                                          <p:val>
                                            <p:strVal val="#ppt_x"/>
                                          </p:val>
                                        </p:tav>
                                      </p:tavLst>
                                    </p:anim>
                                    <p:anim calcmode="lin" valueType="num">
                                      <p:cBhvr additive="base">
                                        <p:cTn id="43" dur="7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5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750"/>
                                        <p:tgtEl>
                                          <p:spTgt spid="23"/>
                                        </p:tgtEl>
                                      </p:cBhvr>
                                    </p:animEffect>
                                  </p:childTnLst>
                                </p:cTn>
                              </p:par>
                              <p:par>
                                <p:cTn id="52" presetID="2" presetClass="entr" presetSubtype="2" decel="10000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750" fill="hold"/>
                                        <p:tgtEl>
                                          <p:spTgt spid="24"/>
                                        </p:tgtEl>
                                        <p:attrNameLst>
                                          <p:attrName>ppt_x</p:attrName>
                                        </p:attrNameLst>
                                      </p:cBhvr>
                                      <p:tavLst>
                                        <p:tav tm="0">
                                          <p:val>
                                            <p:strVal val="1+#ppt_w/2"/>
                                          </p:val>
                                        </p:tav>
                                        <p:tav tm="100000">
                                          <p:val>
                                            <p:strVal val="#ppt_x"/>
                                          </p:val>
                                        </p:tav>
                                      </p:tavLst>
                                    </p:anim>
                                    <p:anim calcmode="lin" valueType="num">
                                      <p:cBhvr additive="base">
                                        <p:cTn id="55" dur="75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heel(1)">
                                      <p:cBhvr>
                                        <p:cTn id="60" dur="25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750"/>
                                        <p:tgtEl>
                                          <p:spTgt spid="25"/>
                                        </p:tgtEl>
                                      </p:cBhvr>
                                    </p:animEffect>
                                  </p:childTnLst>
                                </p:cTn>
                              </p:par>
                              <p:par>
                                <p:cTn id="64" presetID="2" presetClass="entr" presetSubtype="2" decel="10000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750" fill="hold"/>
                                        <p:tgtEl>
                                          <p:spTgt spid="26"/>
                                        </p:tgtEl>
                                        <p:attrNameLst>
                                          <p:attrName>ppt_x</p:attrName>
                                        </p:attrNameLst>
                                      </p:cBhvr>
                                      <p:tavLst>
                                        <p:tav tm="0">
                                          <p:val>
                                            <p:strVal val="1+#ppt_w/2"/>
                                          </p:val>
                                        </p:tav>
                                        <p:tav tm="100000">
                                          <p:val>
                                            <p:strVal val="#ppt_x"/>
                                          </p:val>
                                        </p:tav>
                                      </p:tavLst>
                                    </p:anim>
                                    <p:anim calcmode="lin" valueType="num">
                                      <p:cBhvr additive="base">
                                        <p:cTn id="67" dur="75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heel(1)">
                                      <p:cBhvr>
                                        <p:cTn id="72" dur="25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750"/>
                                        <p:tgtEl>
                                          <p:spTgt spid="27"/>
                                        </p:tgtEl>
                                      </p:cBhvr>
                                    </p:animEffect>
                                  </p:childTnLst>
                                </p:cTn>
                              </p:par>
                              <p:par>
                                <p:cTn id="76" presetID="2" presetClass="entr" presetSubtype="2"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750" fill="hold"/>
                                        <p:tgtEl>
                                          <p:spTgt spid="28"/>
                                        </p:tgtEl>
                                        <p:attrNameLst>
                                          <p:attrName>ppt_x</p:attrName>
                                        </p:attrNameLst>
                                      </p:cBhvr>
                                      <p:tavLst>
                                        <p:tav tm="0">
                                          <p:val>
                                            <p:strVal val="1+#ppt_w/2"/>
                                          </p:val>
                                        </p:tav>
                                        <p:tav tm="100000">
                                          <p:val>
                                            <p:strVal val="#ppt_x"/>
                                          </p:val>
                                        </p:tav>
                                      </p:tavLst>
                                    </p:anim>
                                    <p:anim calcmode="lin" valueType="num">
                                      <p:cBhvr additive="base">
                                        <p:cTn id="79" dur="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2039"/>
          </a:xfrm>
        </p:spPr>
        <p:txBody>
          <a:bodyPr>
            <a:noAutofit/>
          </a:bodyPr>
          <a:lstStyle/>
          <a:p>
            <a:pPr algn="ctr"/>
            <a:r>
              <a:rPr lang="en-US" sz="3200" b="1" dirty="0">
                <a:latin typeface="Times New Roman" panose="02020603050405020304" pitchFamily="18" charset="0"/>
                <a:cs typeface="Times New Roman" panose="02020603050405020304" pitchFamily="18" charset="0"/>
              </a:rPr>
              <a:t>Blocks: More </a:t>
            </a:r>
            <a:r>
              <a:rPr lang="en-US" sz="3200" b="1" dirty="0">
                <a:solidFill>
                  <a:schemeClr val="accent2"/>
                </a:solidFill>
                <a:latin typeface="Times New Roman" panose="02020603050405020304" pitchFamily="18" charset="0"/>
                <a:cs typeface="Times New Roman" panose="02020603050405020304" pitchFamily="18" charset="0"/>
              </a:rPr>
              <a:t>Flexibility</a:t>
            </a:r>
            <a:r>
              <a:rPr lang="en-US" sz="3200" b="1" dirty="0">
                <a:latin typeface="Times New Roman" panose="02020603050405020304" pitchFamily="18" charset="0"/>
                <a:cs typeface="Times New Roman" panose="02020603050405020304" pitchFamily="18" charset="0"/>
              </a:rPr>
              <a:t> and </a:t>
            </a:r>
            <a:r>
              <a:rPr lang="en-US" sz="3200" b="1" dirty="0" smtClean="0">
                <a:solidFill>
                  <a:schemeClr val="accent2"/>
                </a:solidFill>
                <a:latin typeface="Times New Roman" panose="02020603050405020304" pitchFamily="18" charset="0"/>
                <a:cs typeface="Times New Roman" panose="02020603050405020304" pitchFamily="18" charset="0"/>
              </a:rPr>
              <a:t>Control</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67098"/>
            <a:ext cx="10515600" cy="4624251"/>
          </a:xfrm>
        </p:spPr>
        <p:txBody>
          <a:bodyPr>
            <a:noAutofit/>
          </a:bodyPr>
          <a:lstStyle/>
          <a:p>
            <a:pPr marL="0" indent="0">
              <a:buNone/>
            </a:pPr>
            <a:r>
              <a:rPr lang="en-US" sz="2000" b="1" dirty="0">
                <a:solidFill>
                  <a:srgbClr val="1F2328"/>
                </a:solidFill>
                <a:latin typeface="Times New Roman" panose="02020603050405020304" pitchFamily="18" charset="0"/>
                <a:cs typeface="Times New Roman" panose="02020603050405020304" pitchFamily="18" charset="0"/>
              </a:rPr>
              <a:t>Gradio </a:t>
            </a:r>
            <a:r>
              <a:rPr lang="en-US" sz="2000" b="1" dirty="0" smtClean="0">
                <a:solidFill>
                  <a:srgbClr val="1F2328"/>
                </a:solidFill>
                <a:latin typeface="Times New Roman" panose="02020603050405020304" pitchFamily="18" charset="0"/>
                <a:cs typeface="Times New Roman" panose="02020603050405020304" pitchFamily="18" charset="0"/>
              </a:rPr>
              <a:t>approaches </a:t>
            </a:r>
            <a:r>
              <a:rPr lang="en-US" sz="2000" b="1" dirty="0">
                <a:solidFill>
                  <a:srgbClr val="1F2328"/>
                </a:solidFill>
                <a:latin typeface="Times New Roman" panose="02020603050405020304" pitchFamily="18" charset="0"/>
                <a:cs typeface="Times New Roman" panose="02020603050405020304" pitchFamily="18" charset="0"/>
              </a:rPr>
              <a:t>to build </a:t>
            </a:r>
            <a:r>
              <a:rPr lang="en-US" sz="2000" b="1" dirty="0" smtClean="0">
                <a:solidFill>
                  <a:srgbClr val="1F2328"/>
                </a:solidFill>
                <a:latin typeface="Times New Roman" panose="02020603050405020304" pitchFamily="18" charset="0"/>
                <a:cs typeface="Times New Roman" panose="02020603050405020304" pitchFamily="18" charset="0"/>
              </a:rPr>
              <a:t>apps:</a:t>
            </a:r>
          </a:p>
          <a:p>
            <a:pPr marL="0" indent="0">
              <a:buNone/>
            </a:pPr>
            <a:r>
              <a:rPr lang="en-US" sz="2000" b="1" dirty="0" smtClean="0">
                <a:solidFill>
                  <a:srgbClr val="1F2328"/>
                </a:solidFill>
                <a:latin typeface="Times New Roman" panose="02020603050405020304" pitchFamily="18" charset="0"/>
                <a:cs typeface="Times New Roman" panose="02020603050405020304" pitchFamily="18" charset="0"/>
              </a:rPr>
              <a:t>  1. Interface</a:t>
            </a:r>
            <a:r>
              <a:rPr lang="en-US" sz="2000" b="1" dirty="0">
                <a:solidFill>
                  <a:srgbClr val="1F2328"/>
                </a:solidFill>
                <a:latin typeface="Times New Roman" panose="02020603050405020304" pitchFamily="18" charset="0"/>
                <a:cs typeface="Times New Roman" panose="02020603050405020304" pitchFamily="18" charset="0"/>
              </a:rPr>
              <a:t> and </a:t>
            </a:r>
            <a:r>
              <a:rPr lang="en-US" sz="2000" b="1" dirty="0" smtClean="0">
                <a:solidFill>
                  <a:srgbClr val="1F2328"/>
                </a:solidFill>
                <a:latin typeface="Times New Roman" panose="02020603050405020304" pitchFamily="18" charset="0"/>
                <a:cs typeface="Times New Roman" panose="02020603050405020304" pitchFamily="18" charset="0"/>
              </a:rPr>
              <a:t>ChatInterface.</a:t>
            </a:r>
          </a:p>
          <a:p>
            <a:pPr marL="0" indent="0">
              <a:buNone/>
            </a:pPr>
            <a:r>
              <a:rPr lang="en-US" sz="2000" b="1" dirty="0">
                <a:solidFill>
                  <a:srgbClr val="1F2328"/>
                </a:solidFill>
                <a:latin typeface="Times New Roman" panose="02020603050405020304" pitchFamily="18" charset="0"/>
                <a:cs typeface="Times New Roman" panose="02020603050405020304" pitchFamily="18" charset="0"/>
              </a:rPr>
              <a:t> </a:t>
            </a:r>
            <a:r>
              <a:rPr lang="en-US" sz="2000" b="1" dirty="0" smtClean="0">
                <a:solidFill>
                  <a:srgbClr val="1F2328"/>
                </a:solidFill>
                <a:latin typeface="Times New Roman" panose="02020603050405020304" pitchFamily="18" charset="0"/>
                <a:cs typeface="Times New Roman" panose="02020603050405020304" pitchFamily="18" charset="0"/>
              </a:rPr>
              <a:t> 2. Blocks</a:t>
            </a:r>
          </a:p>
          <a:p>
            <a:pPr marL="0" indent="0">
              <a:buNone/>
            </a:pP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Block:</a:t>
            </a:r>
          </a:p>
          <a:p>
            <a:pPr marL="0" indent="0">
              <a:buNone/>
            </a:pPr>
            <a:r>
              <a:rPr lang="en-US" sz="2000" b="1" dirty="0" smtClean="0">
                <a:solidFill>
                  <a:schemeClr val="accent2"/>
                </a:solidFill>
                <a:latin typeface="Times New Roman" panose="02020603050405020304" pitchFamily="18" charset="0"/>
                <a:cs typeface="Times New Roman" panose="02020603050405020304" pitchFamily="18" charset="0"/>
              </a:rPr>
              <a:t>a </a:t>
            </a:r>
            <a:r>
              <a:rPr lang="en-US" sz="2000" b="1" dirty="0">
                <a:solidFill>
                  <a:schemeClr val="accent2"/>
                </a:solidFill>
                <a:latin typeface="Times New Roman" panose="02020603050405020304" pitchFamily="18" charset="0"/>
                <a:cs typeface="Times New Roman" panose="02020603050405020304" pitchFamily="18" charset="0"/>
              </a:rPr>
              <a:t>low-level API </a:t>
            </a:r>
            <a:r>
              <a:rPr lang="en-US" sz="2000" b="1" dirty="0">
                <a:latin typeface="Times New Roman" panose="02020603050405020304" pitchFamily="18" charset="0"/>
                <a:cs typeface="Times New Roman" panose="02020603050405020304" pitchFamily="18" charset="0"/>
              </a:rPr>
              <a:t>for designing web apps with more flexible layouts and data flows.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Block:</a:t>
            </a:r>
          </a:p>
          <a:p>
            <a:r>
              <a:rPr lang="en-US" sz="2000" b="1" dirty="0" smtClean="0">
                <a:latin typeface="Times New Roman" panose="02020603050405020304" pitchFamily="18" charset="0"/>
                <a:cs typeface="Times New Roman" panose="02020603050405020304" pitchFamily="18" charset="0"/>
              </a:rPr>
              <a:t>allows </a:t>
            </a:r>
            <a:r>
              <a:rPr lang="en-US" sz="2000" b="1" dirty="0">
                <a:latin typeface="Times New Roman" panose="02020603050405020304" pitchFamily="18" charset="0"/>
                <a:cs typeface="Times New Roman" panose="02020603050405020304" pitchFamily="18" charset="0"/>
              </a:rPr>
              <a:t>you to do things like </a:t>
            </a:r>
            <a:r>
              <a:rPr lang="en-US" sz="2000" b="1" dirty="0">
                <a:solidFill>
                  <a:schemeClr val="accent2"/>
                </a:solidFill>
                <a:latin typeface="Times New Roman" panose="02020603050405020304" pitchFamily="18" charset="0"/>
                <a:cs typeface="Times New Roman" panose="02020603050405020304" pitchFamily="18" charset="0"/>
              </a:rPr>
              <a:t>feature multiple data flows </a:t>
            </a:r>
            <a:r>
              <a:rPr lang="en-US" sz="2000" b="1" dirty="0">
                <a:latin typeface="Times New Roman" panose="02020603050405020304" pitchFamily="18" charset="0"/>
                <a:cs typeface="Times New Roman" panose="02020603050405020304" pitchFamily="18" charset="0"/>
              </a:rPr>
              <a:t>and demos, control where components appear on the page,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handle complex data flows (</a:t>
            </a:r>
            <a:r>
              <a:rPr lang="en-US" sz="2000" b="1" dirty="0">
                <a:latin typeface="Times New Roman" panose="02020603050405020304" pitchFamily="18" charset="0"/>
                <a:cs typeface="Times New Roman" panose="02020603050405020304" pitchFamily="18" charset="0"/>
              </a:rPr>
              <a:t>e.g. outputs can serve as inputs to other </a:t>
            </a:r>
            <a:r>
              <a:rPr lang="en-US" sz="2000" b="1" dirty="0" smtClean="0">
                <a:latin typeface="Times New Roman" panose="02020603050405020304" pitchFamily="18" charset="0"/>
                <a:cs typeface="Times New Roman" panose="02020603050405020304" pitchFamily="18" charset="0"/>
              </a:rPr>
              <a:t>functions)</a:t>
            </a:r>
          </a:p>
          <a:p>
            <a:r>
              <a:rPr lang="en-US" sz="2000" b="1" dirty="0" smtClean="0">
                <a:latin typeface="Times New Roman" panose="02020603050405020304" pitchFamily="18" charset="0"/>
                <a:cs typeface="Times New Roman" panose="02020603050405020304" pitchFamily="18" charset="0"/>
              </a:rPr>
              <a:t>update </a:t>
            </a:r>
            <a:r>
              <a:rPr lang="en-US" sz="2000" b="1" dirty="0">
                <a:latin typeface="Times New Roman" panose="02020603050405020304" pitchFamily="18" charset="0"/>
                <a:cs typeface="Times New Roman" panose="02020603050405020304" pitchFamily="18" charset="0"/>
              </a:rPr>
              <a:t>properties/visibility of components based on user interaction — still all in Python.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If </a:t>
            </a:r>
            <a:r>
              <a:rPr lang="en-US" sz="2000" b="1" dirty="0">
                <a:latin typeface="Times New Roman" panose="02020603050405020304" pitchFamily="18" charset="0"/>
                <a:cs typeface="Times New Roman" panose="02020603050405020304" pitchFamily="18" charset="0"/>
              </a:rPr>
              <a:t>this </a:t>
            </a:r>
            <a:r>
              <a:rPr lang="en-US" sz="2000" b="1" dirty="0">
                <a:solidFill>
                  <a:schemeClr val="accent2"/>
                </a:solidFill>
                <a:latin typeface="Times New Roman" panose="02020603050405020304" pitchFamily="18" charset="0"/>
                <a:cs typeface="Times New Roman" panose="02020603050405020304" pitchFamily="18" charset="0"/>
              </a:rPr>
              <a:t>customizability</a:t>
            </a:r>
            <a:r>
              <a:rPr lang="en-US" sz="2000" b="1" dirty="0">
                <a:latin typeface="Times New Roman" panose="02020603050405020304" pitchFamily="18" charset="0"/>
                <a:cs typeface="Times New Roman" panose="02020603050405020304" pitchFamily="18" charset="0"/>
              </a:rPr>
              <a:t> is what you need, try Blocks instead!</a:t>
            </a: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40</a:t>
            </a:fld>
            <a:endParaRPr lang="en-US"/>
          </a:p>
        </p:txBody>
      </p:sp>
      <p:pic>
        <p:nvPicPr>
          <p:cNvPr id="6" name="Picture 5"/>
          <p:cNvPicPr>
            <a:picLocks noChangeAspect="1"/>
          </p:cNvPicPr>
          <p:nvPr/>
        </p:nvPicPr>
        <p:blipFill>
          <a:blip r:embed="rId2"/>
          <a:stretch>
            <a:fillRect/>
          </a:stretch>
        </p:blipFill>
        <p:spPr>
          <a:xfrm>
            <a:off x="10401484" y="5451675"/>
            <a:ext cx="115834" cy="115834"/>
          </a:xfrm>
          <a:prstGeom prst="rect">
            <a:avLst/>
          </a:prstGeom>
        </p:spPr>
      </p:pic>
      <p:pic>
        <p:nvPicPr>
          <p:cNvPr id="7" name="Picture 6"/>
          <p:cNvPicPr>
            <a:picLocks noChangeAspect="1"/>
          </p:cNvPicPr>
          <p:nvPr/>
        </p:nvPicPr>
        <p:blipFill>
          <a:blip r:embed="rId2"/>
          <a:stretch>
            <a:fillRect/>
          </a:stretch>
        </p:blipFill>
        <p:spPr>
          <a:xfrm>
            <a:off x="9291491" y="2297657"/>
            <a:ext cx="115834" cy="115834"/>
          </a:xfrm>
          <a:prstGeom prst="rect">
            <a:avLst/>
          </a:prstGeom>
        </p:spPr>
      </p:pic>
      <p:pic>
        <p:nvPicPr>
          <p:cNvPr id="8" name="Picture 7"/>
          <p:cNvPicPr>
            <a:picLocks noChangeAspect="1"/>
          </p:cNvPicPr>
          <p:nvPr/>
        </p:nvPicPr>
        <p:blipFill>
          <a:blip r:embed="rId2"/>
          <a:stretch>
            <a:fillRect/>
          </a:stretch>
        </p:blipFill>
        <p:spPr>
          <a:xfrm>
            <a:off x="10517318" y="534917"/>
            <a:ext cx="115834" cy="115834"/>
          </a:xfrm>
          <a:prstGeom prst="rect">
            <a:avLst/>
          </a:prstGeom>
        </p:spPr>
      </p:pic>
      <p:pic>
        <p:nvPicPr>
          <p:cNvPr id="9" name="Picture 8"/>
          <p:cNvPicPr>
            <a:picLocks noChangeAspect="1"/>
          </p:cNvPicPr>
          <p:nvPr/>
        </p:nvPicPr>
        <p:blipFill>
          <a:blip r:embed="rId2"/>
          <a:stretch>
            <a:fillRect/>
          </a:stretch>
        </p:blipFill>
        <p:spPr>
          <a:xfrm>
            <a:off x="10866783" y="2940509"/>
            <a:ext cx="117551" cy="117551"/>
          </a:xfrm>
          <a:prstGeom prst="rect">
            <a:avLst/>
          </a:prstGeom>
        </p:spPr>
      </p:pic>
      <p:pic>
        <p:nvPicPr>
          <p:cNvPr id="10" name="Picture 9"/>
          <p:cNvPicPr>
            <a:picLocks noChangeAspect="1"/>
          </p:cNvPicPr>
          <p:nvPr/>
        </p:nvPicPr>
        <p:blipFill>
          <a:blip r:embed="rId2"/>
          <a:stretch>
            <a:fillRect/>
          </a:stretch>
        </p:blipFill>
        <p:spPr>
          <a:xfrm>
            <a:off x="3458816" y="389144"/>
            <a:ext cx="145774" cy="145774"/>
          </a:xfrm>
          <a:prstGeom prst="rect">
            <a:avLst/>
          </a:prstGeom>
        </p:spPr>
      </p:pic>
      <p:pic>
        <p:nvPicPr>
          <p:cNvPr id="11" name="Picture 10"/>
          <p:cNvPicPr>
            <a:picLocks noChangeAspect="1"/>
          </p:cNvPicPr>
          <p:nvPr/>
        </p:nvPicPr>
        <p:blipFill>
          <a:blip r:embed="rId2"/>
          <a:stretch>
            <a:fillRect/>
          </a:stretch>
        </p:blipFill>
        <p:spPr>
          <a:xfrm flipV="1">
            <a:off x="6929606" y="1323937"/>
            <a:ext cx="94046" cy="94046"/>
          </a:xfrm>
          <a:prstGeom prst="rect">
            <a:avLst/>
          </a:prstGeom>
        </p:spPr>
      </p:pic>
    </p:spTree>
    <p:extLst>
      <p:ext uri="{BB962C8B-B14F-4D97-AF65-F5344CB8AC3E}">
        <p14:creationId xmlns:p14="http://schemas.microsoft.com/office/powerpoint/2010/main" val="4003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5400"/>
          </a:xfrm>
        </p:spPr>
        <p:txBody>
          <a:bodyPr>
            <a:noAutofit/>
          </a:bodyPr>
          <a:lstStyle/>
          <a:p>
            <a:pPr algn="ctr"/>
            <a:r>
              <a:rPr lang="en-US" sz="3600" b="1" dirty="0">
                <a:latin typeface="Times New Roman" panose="02020603050405020304" pitchFamily="18" charset="0"/>
                <a:cs typeface="Times New Roman" panose="02020603050405020304" pitchFamily="18" charset="0"/>
              </a:rPr>
              <a:t>Blocks: More </a:t>
            </a:r>
            <a:r>
              <a:rPr lang="en-US" sz="3600" b="1" dirty="0">
                <a:solidFill>
                  <a:schemeClr val="accent2"/>
                </a:solidFill>
                <a:latin typeface="Times New Roman" panose="02020603050405020304" pitchFamily="18" charset="0"/>
                <a:cs typeface="Times New Roman" panose="02020603050405020304" pitchFamily="18" charset="0"/>
              </a:rPr>
              <a:t>Flexibility</a:t>
            </a:r>
            <a:r>
              <a:rPr lang="en-US" sz="3600" b="1" dirty="0">
                <a:latin typeface="Times New Roman" panose="02020603050405020304" pitchFamily="18" charset="0"/>
                <a:cs typeface="Times New Roman" panose="02020603050405020304" pitchFamily="18" charset="0"/>
              </a:rPr>
              <a:t> and </a:t>
            </a:r>
            <a:r>
              <a:rPr lang="en-US" sz="3600" b="1" dirty="0" smtClean="0">
                <a:solidFill>
                  <a:schemeClr val="accent2"/>
                </a:solidFill>
                <a:latin typeface="Times New Roman" panose="02020603050405020304" pitchFamily="18" charset="0"/>
                <a:cs typeface="Times New Roman" panose="02020603050405020304" pitchFamily="18" charset="0"/>
              </a:rPr>
              <a:t>Control</a:t>
            </a:r>
            <a:endParaRPr lang="en-US" sz="3600" b="1" dirty="0"/>
          </a:p>
        </p:txBody>
      </p:sp>
      <p:sp>
        <p:nvSpPr>
          <p:cNvPr id="3" name="Content Placeholder 2"/>
          <p:cNvSpPr>
            <a:spLocks noGrp="1"/>
          </p:cNvSpPr>
          <p:nvPr>
            <p:ph idx="1"/>
          </p:nvPr>
        </p:nvSpPr>
        <p:spPr>
          <a:xfrm>
            <a:off x="838200" y="940526"/>
            <a:ext cx="10515600" cy="5236437"/>
          </a:xfrm>
        </p:spPr>
        <p:txBody>
          <a:bodyPr/>
          <a:lstStyle/>
          <a:p>
            <a:r>
              <a:rPr lang="en-US" sz="2400" b="1" dirty="0" smtClean="0"/>
              <a:t>Greeting by </a:t>
            </a:r>
            <a:r>
              <a:rPr lang="en-US" sz="2400" b="1" dirty="0" smtClean="0">
                <a:solidFill>
                  <a:schemeClr val="accent2"/>
                </a:solidFill>
              </a:rPr>
              <a:t>block</a:t>
            </a:r>
            <a:r>
              <a:rPr lang="en-US" sz="2400" b="1"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sz="2400" b="1" dirty="0" smtClean="0"/>
              <a:t>Greeting by </a:t>
            </a:r>
            <a:r>
              <a:rPr lang="en-US" sz="2400" b="1" dirty="0" smtClean="0">
                <a:solidFill>
                  <a:schemeClr val="accent2"/>
                </a:solidFill>
              </a:rPr>
              <a:t>interface</a:t>
            </a:r>
          </a:p>
          <a:p>
            <a:pPr marL="0" indent="0">
              <a:buNone/>
            </a:pPr>
            <a:endParaRPr lang="en-US" sz="1600" dirty="0"/>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41</a:t>
            </a:fld>
            <a:endParaRPr lang="en-US"/>
          </a:p>
        </p:txBody>
      </p:sp>
      <p:pic>
        <p:nvPicPr>
          <p:cNvPr id="7" name="Picture 6"/>
          <p:cNvPicPr>
            <a:picLocks noChangeAspect="1"/>
          </p:cNvPicPr>
          <p:nvPr/>
        </p:nvPicPr>
        <p:blipFill>
          <a:blip r:embed="rId2"/>
          <a:stretch>
            <a:fillRect/>
          </a:stretch>
        </p:blipFill>
        <p:spPr>
          <a:xfrm>
            <a:off x="838200" y="1347220"/>
            <a:ext cx="8793354" cy="1985554"/>
          </a:xfrm>
          <a:prstGeom prst="rect">
            <a:avLst/>
          </a:prstGeom>
        </p:spPr>
      </p:pic>
      <p:pic>
        <p:nvPicPr>
          <p:cNvPr id="8" name="Picture 7"/>
          <p:cNvPicPr>
            <a:picLocks noChangeAspect="1"/>
          </p:cNvPicPr>
          <p:nvPr/>
        </p:nvPicPr>
        <p:blipFill>
          <a:blip r:embed="rId3"/>
          <a:stretch>
            <a:fillRect/>
          </a:stretch>
        </p:blipFill>
        <p:spPr>
          <a:xfrm>
            <a:off x="1071154" y="3878367"/>
            <a:ext cx="8560400" cy="2164943"/>
          </a:xfrm>
          <a:prstGeom prst="rect">
            <a:avLst/>
          </a:prstGeom>
        </p:spPr>
      </p:pic>
      <p:pic>
        <p:nvPicPr>
          <p:cNvPr id="6" name="Picture 5"/>
          <p:cNvPicPr>
            <a:picLocks noChangeAspect="1"/>
          </p:cNvPicPr>
          <p:nvPr/>
        </p:nvPicPr>
        <p:blipFill>
          <a:blip r:embed="rId4"/>
          <a:stretch>
            <a:fillRect/>
          </a:stretch>
        </p:blipFill>
        <p:spPr>
          <a:xfrm>
            <a:off x="10386116" y="3186457"/>
            <a:ext cx="146317" cy="146317"/>
          </a:xfrm>
          <a:prstGeom prst="rect">
            <a:avLst/>
          </a:prstGeom>
        </p:spPr>
      </p:pic>
      <p:pic>
        <p:nvPicPr>
          <p:cNvPr id="9" name="Picture 8"/>
          <p:cNvPicPr>
            <a:picLocks noChangeAspect="1"/>
          </p:cNvPicPr>
          <p:nvPr/>
        </p:nvPicPr>
        <p:blipFill>
          <a:blip r:embed="rId4"/>
          <a:stretch>
            <a:fillRect/>
          </a:stretch>
        </p:blipFill>
        <p:spPr>
          <a:xfrm flipH="1">
            <a:off x="3909662" y="232457"/>
            <a:ext cx="128938" cy="128938"/>
          </a:xfrm>
          <a:prstGeom prst="rect">
            <a:avLst/>
          </a:prstGeom>
        </p:spPr>
      </p:pic>
      <p:pic>
        <p:nvPicPr>
          <p:cNvPr id="10" name="Picture 9"/>
          <p:cNvPicPr>
            <a:picLocks noChangeAspect="1"/>
          </p:cNvPicPr>
          <p:nvPr/>
        </p:nvPicPr>
        <p:blipFill>
          <a:blip r:embed="rId4"/>
          <a:stretch>
            <a:fillRect/>
          </a:stretch>
        </p:blipFill>
        <p:spPr>
          <a:xfrm>
            <a:off x="11668268" y="794210"/>
            <a:ext cx="112916" cy="112916"/>
          </a:xfrm>
          <a:prstGeom prst="rect">
            <a:avLst/>
          </a:prstGeom>
        </p:spPr>
      </p:pic>
      <p:pic>
        <p:nvPicPr>
          <p:cNvPr id="11" name="Picture 10"/>
          <p:cNvPicPr>
            <a:picLocks noChangeAspect="1"/>
          </p:cNvPicPr>
          <p:nvPr/>
        </p:nvPicPr>
        <p:blipFill>
          <a:blip r:embed="rId4"/>
          <a:stretch>
            <a:fillRect/>
          </a:stretch>
        </p:blipFill>
        <p:spPr>
          <a:xfrm>
            <a:off x="9131289" y="268900"/>
            <a:ext cx="92495" cy="92495"/>
          </a:xfrm>
          <a:prstGeom prst="rect">
            <a:avLst/>
          </a:prstGeom>
        </p:spPr>
      </p:pic>
    </p:spTree>
    <p:extLst>
      <p:ext uri="{BB962C8B-B14F-4D97-AF65-F5344CB8AC3E}">
        <p14:creationId xmlns:p14="http://schemas.microsoft.com/office/powerpoint/2010/main" val="5942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3526"/>
          </a:xfrm>
        </p:spPr>
        <p:txBody>
          <a:bodyPr>
            <a:noAutofit/>
          </a:bodyPr>
          <a:lstStyle/>
          <a:p>
            <a:pPr algn="ctr"/>
            <a:r>
              <a:rPr lang="en-US" sz="3600" b="1" dirty="0">
                <a:solidFill>
                  <a:prstClr val="black"/>
                </a:solidFill>
                <a:latin typeface="Times New Roman" panose="02020603050405020304" pitchFamily="18" charset="0"/>
                <a:cs typeface="Times New Roman" panose="02020603050405020304" pitchFamily="18" charset="0"/>
              </a:rPr>
              <a:t>Blocks: More </a:t>
            </a:r>
            <a:r>
              <a:rPr lang="en-US" sz="3600" b="1" dirty="0">
                <a:solidFill>
                  <a:srgbClr val="185ADB"/>
                </a:solidFill>
                <a:latin typeface="Times New Roman" panose="02020603050405020304" pitchFamily="18" charset="0"/>
                <a:cs typeface="Times New Roman" panose="02020603050405020304" pitchFamily="18" charset="0"/>
              </a:rPr>
              <a:t>Flexibility</a:t>
            </a:r>
            <a:r>
              <a:rPr lang="en-US" sz="3600" b="1" dirty="0">
                <a:solidFill>
                  <a:prstClr val="black"/>
                </a:solidFill>
                <a:latin typeface="Times New Roman" panose="02020603050405020304" pitchFamily="18" charset="0"/>
                <a:cs typeface="Times New Roman" panose="02020603050405020304" pitchFamily="18" charset="0"/>
              </a:rPr>
              <a:t> and </a:t>
            </a:r>
            <a:r>
              <a:rPr lang="en-US" sz="3600" b="1" dirty="0" smtClean="0">
                <a:solidFill>
                  <a:srgbClr val="185ADB"/>
                </a:solidFill>
                <a:latin typeface="Times New Roman" panose="02020603050405020304" pitchFamily="18" charset="0"/>
                <a:cs typeface="Times New Roman" panose="02020603050405020304" pitchFamily="18" charset="0"/>
              </a:rPr>
              <a:t>Control</a:t>
            </a:r>
            <a:endParaRPr lang="en-US" sz="3600" b="1"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42</a:t>
            </a:fld>
            <a:endParaRPr lang="en-US"/>
          </a:p>
        </p:txBody>
      </p:sp>
      <p:pic>
        <p:nvPicPr>
          <p:cNvPr id="8" name="Picture 7"/>
          <p:cNvPicPr>
            <a:picLocks noChangeAspect="1"/>
          </p:cNvPicPr>
          <p:nvPr/>
        </p:nvPicPr>
        <p:blipFill>
          <a:blip r:embed="rId2"/>
          <a:stretch>
            <a:fillRect/>
          </a:stretch>
        </p:blipFill>
        <p:spPr>
          <a:xfrm>
            <a:off x="1436913" y="1271286"/>
            <a:ext cx="8882743" cy="4315427"/>
          </a:xfrm>
          <a:prstGeom prst="rect">
            <a:avLst/>
          </a:prstGeom>
        </p:spPr>
      </p:pic>
      <p:pic>
        <p:nvPicPr>
          <p:cNvPr id="6" name="Picture 5"/>
          <p:cNvPicPr>
            <a:picLocks noChangeAspect="1"/>
          </p:cNvPicPr>
          <p:nvPr/>
        </p:nvPicPr>
        <p:blipFill>
          <a:blip r:embed="rId3"/>
          <a:stretch>
            <a:fillRect/>
          </a:stretch>
        </p:blipFill>
        <p:spPr>
          <a:xfrm>
            <a:off x="1192082" y="348605"/>
            <a:ext cx="82337" cy="45719"/>
          </a:xfrm>
          <a:prstGeom prst="rect">
            <a:avLst/>
          </a:prstGeom>
        </p:spPr>
      </p:pic>
      <p:pic>
        <p:nvPicPr>
          <p:cNvPr id="7" name="Picture 6"/>
          <p:cNvPicPr>
            <a:picLocks noChangeAspect="1"/>
          </p:cNvPicPr>
          <p:nvPr/>
        </p:nvPicPr>
        <p:blipFill>
          <a:blip r:embed="rId3"/>
          <a:stretch>
            <a:fillRect/>
          </a:stretch>
        </p:blipFill>
        <p:spPr>
          <a:xfrm flipH="1">
            <a:off x="2842047" y="607877"/>
            <a:ext cx="73159" cy="73159"/>
          </a:xfrm>
          <a:prstGeom prst="rect">
            <a:avLst/>
          </a:prstGeom>
        </p:spPr>
      </p:pic>
      <p:pic>
        <p:nvPicPr>
          <p:cNvPr id="9" name="Picture 8"/>
          <p:cNvPicPr>
            <a:picLocks noChangeAspect="1"/>
          </p:cNvPicPr>
          <p:nvPr/>
        </p:nvPicPr>
        <p:blipFill>
          <a:blip r:embed="rId3"/>
          <a:stretch>
            <a:fillRect/>
          </a:stretch>
        </p:blipFill>
        <p:spPr>
          <a:xfrm>
            <a:off x="6458869" y="1150181"/>
            <a:ext cx="121106" cy="121106"/>
          </a:xfrm>
          <a:prstGeom prst="rect">
            <a:avLst/>
          </a:prstGeom>
        </p:spPr>
      </p:pic>
      <p:pic>
        <p:nvPicPr>
          <p:cNvPr id="10" name="Picture 9"/>
          <p:cNvPicPr>
            <a:picLocks noChangeAspect="1"/>
          </p:cNvPicPr>
          <p:nvPr/>
        </p:nvPicPr>
        <p:blipFill>
          <a:blip r:embed="rId3"/>
          <a:stretch>
            <a:fillRect/>
          </a:stretch>
        </p:blipFill>
        <p:spPr>
          <a:xfrm>
            <a:off x="10587163" y="1504144"/>
            <a:ext cx="146317" cy="146317"/>
          </a:xfrm>
          <a:prstGeom prst="rect">
            <a:avLst/>
          </a:prstGeom>
        </p:spPr>
      </p:pic>
      <p:pic>
        <p:nvPicPr>
          <p:cNvPr id="11" name="Picture 10"/>
          <p:cNvPicPr>
            <a:picLocks noChangeAspect="1"/>
          </p:cNvPicPr>
          <p:nvPr/>
        </p:nvPicPr>
        <p:blipFill>
          <a:blip r:embed="rId3"/>
          <a:stretch>
            <a:fillRect/>
          </a:stretch>
        </p:blipFill>
        <p:spPr>
          <a:xfrm>
            <a:off x="10908394" y="2746241"/>
            <a:ext cx="146317" cy="146317"/>
          </a:xfrm>
          <a:prstGeom prst="rect">
            <a:avLst/>
          </a:prstGeom>
        </p:spPr>
      </p:pic>
      <p:pic>
        <p:nvPicPr>
          <p:cNvPr id="12" name="Picture 11"/>
          <p:cNvPicPr>
            <a:picLocks noChangeAspect="1"/>
          </p:cNvPicPr>
          <p:nvPr/>
        </p:nvPicPr>
        <p:blipFill>
          <a:blip r:embed="rId3"/>
          <a:stretch>
            <a:fillRect/>
          </a:stretch>
        </p:blipFill>
        <p:spPr>
          <a:xfrm>
            <a:off x="9147311" y="1328980"/>
            <a:ext cx="146317" cy="146317"/>
          </a:xfrm>
          <a:prstGeom prst="rect">
            <a:avLst/>
          </a:prstGeom>
        </p:spPr>
      </p:pic>
      <p:pic>
        <p:nvPicPr>
          <p:cNvPr id="13" name="Picture 12"/>
          <p:cNvPicPr>
            <a:picLocks noChangeAspect="1"/>
          </p:cNvPicPr>
          <p:nvPr/>
        </p:nvPicPr>
        <p:blipFill>
          <a:blip r:embed="rId3"/>
          <a:stretch>
            <a:fillRect/>
          </a:stretch>
        </p:blipFill>
        <p:spPr>
          <a:xfrm>
            <a:off x="11216172" y="534642"/>
            <a:ext cx="275255" cy="275255"/>
          </a:xfrm>
          <a:prstGeom prst="rect">
            <a:avLst/>
          </a:prstGeom>
        </p:spPr>
      </p:pic>
    </p:spTree>
    <p:extLst>
      <p:ext uri="{BB962C8B-B14F-4D97-AF65-F5344CB8AC3E}">
        <p14:creationId xmlns:p14="http://schemas.microsoft.com/office/powerpoint/2010/main" val="19711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3778"/>
          </a:xfrm>
        </p:spPr>
        <p:txBody>
          <a:bodyPr>
            <a:noAutofit/>
          </a:bodyPr>
          <a:lstStyle/>
          <a:p>
            <a:pPr algn="ctr"/>
            <a:r>
              <a:rPr lang="en-US" sz="3600" b="1" dirty="0">
                <a:latin typeface="Times New Roman" panose="02020603050405020304" pitchFamily="18" charset="0"/>
                <a:cs typeface="Times New Roman" panose="02020603050405020304" pitchFamily="18" charset="0"/>
              </a:rPr>
              <a:t>Blocks: More </a:t>
            </a:r>
            <a:r>
              <a:rPr lang="en-US" sz="3600" b="1" dirty="0">
                <a:solidFill>
                  <a:schemeClr val="accent2"/>
                </a:solidFill>
                <a:latin typeface="Times New Roman" panose="02020603050405020304" pitchFamily="18" charset="0"/>
                <a:cs typeface="Times New Roman" panose="02020603050405020304" pitchFamily="18" charset="0"/>
              </a:rPr>
              <a:t>Flexibility</a:t>
            </a:r>
            <a:r>
              <a:rPr lang="en-US" sz="3600" b="1" dirty="0">
                <a:latin typeface="Times New Roman" panose="02020603050405020304" pitchFamily="18" charset="0"/>
                <a:cs typeface="Times New Roman" panose="02020603050405020304" pitchFamily="18" charset="0"/>
              </a:rPr>
              <a:t> and </a:t>
            </a:r>
            <a:r>
              <a:rPr lang="en-US" sz="3600" b="1" dirty="0" smtClean="0">
                <a:solidFill>
                  <a:schemeClr val="accent2"/>
                </a:solidFill>
                <a:latin typeface="Times New Roman" panose="02020603050405020304" pitchFamily="18" charset="0"/>
                <a:cs typeface="Times New Roman" panose="02020603050405020304" pitchFamily="18" charset="0"/>
              </a:rPr>
              <a:t>Control</a:t>
            </a:r>
            <a:endParaRPr lang="en-US" sz="3600" b="1" dirty="0"/>
          </a:p>
        </p:txBody>
      </p:sp>
      <p:pic>
        <p:nvPicPr>
          <p:cNvPr id="6" name="Content Placeholder 5"/>
          <p:cNvPicPr>
            <a:picLocks noGrp="1" noChangeAspect="1"/>
          </p:cNvPicPr>
          <p:nvPr>
            <p:ph idx="1"/>
          </p:nvPr>
        </p:nvPicPr>
        <p:blipFill>
          <a:blip r:embed="rId2"/>
          <a:stretch>
            <a:fillRect/>
          </a:stretch>
        </p:blipFill>
        <p:spPr>
          <a:xfrm>
            <a:off x="1398574" y="1355362"/>
            <a:ext cx="9211971" cy="4351338"/>
          </a:xfrm>
          <a:prstGeom prst="rect">
            <a:avLst/>
          </a:prstGeo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43</a:t>
            </a:fld>
            <a:endParaRPr lang="en-US"/>
          </a:p>
        </p:txBody>
      </p:sp>
      <p:pic>
        <p:nvPicPr>
          <p:cNvPr id="3" name="Picture 2"/>
          <p:cNvPicPr>
            <a:picLocks noChangeAspect="1"/>
          </p:cNvPicPr>
          <p:nvPr/>
        </p:nvPicPr>
        <p:blipFill>
          <a:blip r:embed="rId3"/>
          <a:stretch>
            <a:fillRect/>
          </a:stretch>
        </p:blipFill>
        <p:spPr>
          <a:xfrm>
            <a:off x="11489634" y="1694721"/>
            <a:ext cx="138509" cy="138509"/>
          </a:xfrm>
          <a:prstGeom prst="rect">
            <a:avLst/>
          </a:prstGeom>
        </p:spPr>
      </p:pic>
      <p:pic>
        <p:nvPicPr>
          <p:cNvPr id="7" name="Picture 6"/>
          <p:cNvPicPr>
            <a:picLocks noChangeAspect="1"/>
          </p:cNvPicPr>
          <p:nvPr/>
        </p:nvPicPr>
        <p:blipFill>
          <a:blip r:embed="rId3"/>
          <a:stretch>
            <a:fillRect/>
          </a:stretch>
        </p:blipFill>
        <p:spPr>
          <a:xfrm>
            <a:off x="10264898" y="1143609"/>
            <a:ext cx="200120" cy="200120"/>
          </a:xfrm>
          <a:prstGeom prst="rect">
            <a:avLst/>
          </a:prstGeom>
        </p:spPr>
      </p:pic>
      <p:pic>
        <p:nvPicPr>
          <p:cNvPr id="8" name="Picture 7"/>
          <p:cNvPicPr>
            <a:picLocks noChangeAspect="1"/>
          </p:cNvPicPr>
          <p:nvPr/>
        </p:nvPicPr>
        <p:blipFill>
          <a:blip r:embed="rId3"/>
          <a:stretch>
            <a:fillRect/>
          </a:stretch>
        </p:blipFill>
        <p:spPr>
          <a:xfrm>
            <a:off x="2879635" y="192848"/>
            <a:ext cx="93501" cy="93501"/>
          </a:xfrm>
          <a:prstGeom prst="rect">
            <a:avLst/>
          </a:prstGeom>
        </p:spPr>
      </p:pic>
      <p:pic>
        <p:nvPicPr>
          <p:cNvPr id="9" name="Picture 8"/>
          <p:cNvPicPr>
            <a:picLocks noChangeAspect="1"/>
          </p:cNvPicPr>
          <p:nvPr/>
        </p:nvPicPr>
        <p:blipFill>
          <a:blip r:embed="rId3"/>
          <a:stretch>
            <a:fillRect/>
          </a:stretch>
        </p:blipFill>
        <p:spPr>
          <a:xfrm>
            <a:off x="8279720" y="1097681"/>
            <a:ext cx="148023" cy="148023"/>
          </a:xfrm>
          <a:prstGeom prst="rect">
            <a:avLst/>
          </a:prstGeom>
        </p:spPr>
      </p:pic>
      <p:pic>
        <p:nvPicPr>
          <p:cNvPr id="10" name="Picture 9"/>
          <p:cNvPicPr>
            <a:picLocks noChangeAspect="1"/>
          </p:cNvPicPr>
          <p:nvPr/>
        </p:nvPicPr>
        <p:blipFill>
          <a:blip r:embed="rId3"/>
          <a:stretch>
            <a:fillRect/>
          </a:stretch>
        </p:blipFill>
        <p:spPr>
          <a:xfrm>
            <a:off x="11072244" y="346585"/>
            <a:ext cx="170250" cy="170250"/>
          </a:xfrm>
          <a:prstGeom prst="rect">
            <a:avLst/>
          </a:prstGeom>
        </p:spPr>
      </p:pic>
    </p:spTree>
    <p:extLst>
      <p:ext uri="{BB962C8B-B14F-4D97-AF65-F5344CB8AC3E}">
        <p14:creationId xmlns:p14="http://schemas.microsoft.com/office/powerpoint/2010/main" val="42024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8348"/>
          </a:xfrm>
        </p:spPr>
        <p:txBody>
          <a:bodyPr>
            <a:noAutofit/>
          </a:bodyPr>
          <a:lstStyle/>
          <a:p>
            <a:pPr algn="ctr"/>
            <a:r>
              <a:rPr lang="en-US" sz="3600" b="1" dirty="0">
                <a:latin typeface="Times New Roman" panose="02020603050405020304" pitchFamily="18" charset="0"/>
                <a:cs typeface="Times New Roman" panose="02020603050405020304" pitchFamily="18" charset="0"/>
              </a:rPr>
              <a:t>Blocks: More </a:t>
            </a:r>
            <a:r>
              <a:rPr lang="en-US" sz="3600" b="1" dirty="0">
                <a:solidFill>
                  <a:schemeClr val="accent2"/>
                </a:solidFill>
                <a:latin typeface="Times New Roman" panose="02020603050405020304" pitchFamily="18" charset="0"/>
                <a:cs typeface="Times New Roman" panose="02020603050405020304" pitchFamily="18" charset="0"/>
              </a:rPr>
              <a:t>Flexibility</a:t>
            </a:r>
            <a:r>
              <a:rPr lang="en-US" sz="3600" b="1" dirty="0">
                <a:latin typeface="Times New Roman" panose="02020603050405020304" pitchFamily="18" charset="0"/>
                <a:cs typeface="Times New Roman" panose="02020603050405020304" pitchFamily="18" charset="0"/>
              </a:rPr>
              <a:t> and </a:t>
            </a:r>
            <a:r>
              <a:rPr lang="en-US" sz="3600" b="1" dirty="0" smtClean="0">
                <a:solidFill>
                  <a:schemeClr val="accent2"/>
                </a:solidFill>
                <a:latin typeface="Times New Roman" panose="02020603050405020304" pitchFamily="18" charset="0"/>
                <a:cs typeface="Times New Roman" panose="02020603050405020304" pitchFamily="18" charset="0"/>
              </a:rPr>
              <a:t>Control</a:t>
            </a:r>
            <a:endParaRPr lang="en-US" sz="3600" b="1"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080" y="980660"/>
            <a:ext cx="8516983" cy="5208503"/>
          </a:xfr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44</a:t>
            </a:fld>
            <a:endParaRPr lang="en-US"/>
          </a:p>
        </p:txBody>
      </p:sp>
    </p:spTree>
    <p:extLst>
      <p:ext uri="{BB962C8B-B14F-4D97-AF65-F5344CB8AC3E}">
        <p14:creationId xmlns:p14="http://schemas.microsoft.com/office/powerpoint/2010/main" val="34899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1709"/>
          </a:xfrm>
        </p:spPr>
        <p:txBody>
          <a:bodyPr>
            <a:noAutofit/>
          </a:bodyPr>
          <a:lstStyle/>
          <a:p>
            <a:pPr algn="ctr"/>
            <a:r>
              <a:rPr lang="en-US" sz="3600" b="1" dirty="0">
                <a:solidFill>
                  <a:schemeClr val="accent2"/>
                </a:solidFill>
                <a:latin typeface="Times New Roman" panose="02020603050405020304" pitchFamily="18" charset="0"/>
                <a:cs typeface="Times New Roman" panose="02020603050405020304" pitchFamily="18" charset="0"/>
              </a:rPr>
              <a:t>Laying</a:t>
            </a:r>
            <a:r>
              <a:rPr lang="en-US" sz="3600" b="1" dirty="0">
                <a:latin typeface="Times New Roman" panose="02020603050405020304" pitchFamily="18" charset="0"/>
                <a:cs typeface="Times New Roman" panose="02020603050405020304" pitchFamily="18" charset="0"/>
              </a:rPr>
              <a:t> out your Gradio </a:t>
            </a:r>
            <a:r>
              <a:rPr lang="en-US" sz="3600" b="1" dirty="0" smtClean="0">
                <a:latin typeface="Times New Roman" panose="02020603050405020304" pitchFamily="18" charset="0"/>
                <a:cs typeface="Times New Roman" panose="02020603050405020304" pitchFamily="18" charset="0"/>
              </a:rPr>
              <a:t>application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45029"/>
            <a:ext cx="10515600" cy="5131934"/>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layout of the application's blocks can be </a:t>
            </a:r>
            <a:r>
              <a:rPr lang="en-US" sz="2400" b="1" dirty="0">
                <a:solidFill>
                  <a:schemeClr val="accent2"/>
                </a:solidFill>
                <a:latin typeface="Times New Roman" panose="02020603050405020304" pitchFamily="18" charset="0"/>
                <a:cs typeface="Times New Roman" panose="02020603050405020304" pitchFamily="18" charset="0"/>
              </a:rPr>
              <a:t>customized</a:t>
            </a:r>
            <a:r>
              <a:rPr lang="en-US" sz="2400" b="1" dirty="0">
                <a:latin typeface="Times New Roman" panose="02020603050405020304" pitchFamily="18" charset="0"/>
                <a:cs typeface="Times New Roman" panose="02020603050405020304" pitchFamily="18" charset="0"/>
              </a:rPr>
              <a:t> using layout classes like </a:t>
            </a:r>
            <a:r>
              <a:rPr lang="en-US" sz="2400" b="1" dirty="0" smtClean="0">
                <a:latin typeface="Times New Roman" panose="02020603050405020304" pitchFamily="18" charset="0"/>
                <a:cs typeface="Times New Roman" panose="02020603050405020304" pitchFamily="18" charset="0"/>
              </a:rPr>
              <a:t>:</a:t>
            </a:r>
          </a:p>
          <a:p>
            <a:r>
              <a:rPr lang="en-US" sz="2400" b="1" dirty="0" smtClean="0">
                <a:latin typeface="Times New Roman" panose="02020603050405020304" pitchFamily="18" charset="0"/>
                <a:cs typeface="Times New Roman" panose="02020603050405020304" pitchFamily="18" charset="0"/>
              </a:rPr>
              <a:t>gradio.</a:t>
            </a:r>
            <a:r>
              <a:rPr lang="en-US" sz="2400" b="1" dirty="0" smtClean="0">
                <a:solidFill>
                  <a:schemeClr val="accent2"/>
                </a:solidFill>
                <a:latin typeface="Times New Roman" panose="02020603050405020304" pitchFamily="18" charset="0"/>
                <a:cs typeface="Times New Roman" panose="02020603050405020304" pitchFamily="18" charset="0"/>
              </a:rPr>
              <a:t>Row(),</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endParaRPr lang="en-US" sz="2400" b="1"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45</a:t>
            </a:fld>
            <a:endParaRPr lang="en-US"/>
          </a:p>
        </p:txBody>
      </p:sp>
      <p:pic>
        <p:nvPicPr>
          <p:cNvPr id="6" name="Picture 5"/>
          <p:cNvPicPr>
            <a:picLocks noChangeAspect="1"/>
          </p:cNvPicPr>
          <p:nvPr/>
        </p:nvPicPr>
        <p:blipFill>
          <a:blip r:embed="rId2"/>
          <a:stretch>
            <a:fillRect/>
          </a:stretch>
        </p:blipFill>
        <p:spPr>
          <a:xfrm>
            <a:off x="290207" y="2736911"/>
            <a:ext cx="7561217" cy="2589497"/>
          </a:xfrm>
          <a:prstGeom prst="rect">
            <a:avLst/>
          </a:prstGeom>
        </p:spPr>
      </p:pic>
      <p:pic>
        <p:nvPicPr>
          <p:cNvPr id="7" name="Picture 6"/>
          <p:cNvPicPr>
            <a:picLocks noChangeAspect="1"/>
          </p:cNvPicPr>
          <p:nvPr/>
        </p:nvPicPr>
        <p:blipFill>
          <a:blip r:embed="rId3"/>
          <a:stretch>
            <a:fillRect/>
          </a:stretch>
        </p:blipFill>
        <p:spPr>
          <a:xfrm>
            <a:off x="4157263" y="2682182"/>
            <a:ext cx="7179978" cy="30925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4"/>
          <a:stretch>
            <a:fillRect/>
          </a:stretch>
        </p:blipFill>
        <p:spPr>
          <a:xfrm>
            <a:off x="9702669" y="464437"/>
            <a:ext cx="47624" cy="45719"/>
          </a:xfrm>
          <a:prstGeom prst="rect">
            <a:avLst/>
          </a:prstGeom>
        </p:spPr>
      </p:pic>
      <p:pic>
        <p:nvPicPr>
          <p:cNvPr id="9" name="Picture 8"/>
          <p:cNvPicPr>
            <a:picLocks noChangeAspect="1"/>
          </p:cNvPicPr>
          <p:nvPr/>
        </p:nvPicPr>
        <p:blipFill>
          <a:blip r:embed="rId5"/>
          <a:stretch>
            <a:fillRect/>
          </a:stretch>
        </p:blipFill>
        <p:spPr>
          <a:xfrm>
            <a:off x="9597880" y="1180340"/>
            <a:ext cx="104789" cy="104789"/>
          </a:xfrm>
          <a:prstGeom prst="rect">
            <a:avLst/>
          </a:prstGeom>
        </p:spPr>
      </p:pic>
      <p:pic>
        <p:nvPicPr>
          <p:cNvPr id="10" name="Picture 9"/>
          <p:cNvPicPr>
            <a:picLocks noChangeAspect="1"/>
          </p:cNvPicPr>
          <p:nvPr/>
        </p:nvPicPr>
        <p:blipFill>
          <a:blip r:embed="rId6"/>
          <a:stretch>
            <a:fillRect/>
          </a:stretch>
        </p:blipFill>
        <p:spPr>
          <a:xfrm>
            <a:off x="1911619" y="401216"/>
            <a:ext cx="102711" cy="98603"/>
          </a:xfrm>
          <a:prstGeom prst="rect">
            <a:avLst/>
          </a:prstGeom>
        </p:spPr>
      </p:pic>
      <p:pic>
        <p:nvPicPr>
          <p:cNvPr id="11" name="Picture 10"/>
          <p:cNvPicPr>
            <a:picLocks noChangeAspect="1"/>
          </p:cNvPicPr>
          <p:nvPr/>
        </p:nvPicPr>
        <p:blipFill>
          <a:blip r:embed="rId6"/>
          <a:stretch>
            <a:fillRect/>
          </a:stretch>
        </p:blipFill>
        <p:spPr>
          <a:xfrm>
            <a:off x="10956228" y="971870"/>
            <a:ext cx="76207" cy="73159"/>
          </a:xfrm>
          <a:prstGeom prst="rect">
            <a:avLst/>
          </a:prstGeom>
        </p:spPr>
      </p:pic>
      <p:pic>
        <p:nvPicPr>
          <p:cNvPr id="12" name="Picture 11"/>
          <p:cNvPicPr>
            <a:picLocks noChangeAspect="1"/>
          </p:cNvPicPr>
          <p:nvPr/>
        </p:nvPicPr>
        <p:blipFill>
          <a:blip r:embed="rId6"/>
          <a:stretch>
            <a:fillRect/>
          </a:stretch>
        </p:blipFill>
        <p:spPr>
          <a:xfrm>
            <a:off x="11743389" y="162376"/>
            <a:ext cx="65532" cy="62911"/>
          </a:xfrm>
          <a:prstGeom prst="rect">
            <a:avLst/>
          </a:prstGeom>
        </p:spPr>
      </p:pic>
    </p:spTree>
    <p:extLst>
      <p:ext uri="{BB962C8B-B14F-4D97-AF65-F5344CB8AC3E}">
        <p14:creationId xmlns:p14="http://schemas.microsoft.com/office/powerpoint/2010/main" val="34584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5019"/>
          </a:xfrm>
        </p:spPr>
        <p:txBody>
          <a:bodyPr>
            <a:noAutofit/>
          </a:bodyPr>
          <a:lstStyle/>
          <a:p>
            <a:pPr algn="ctr"/>
            <a:r>
              <a:rPr lang="en-US" sz="3600" b="1" dirty="0">
                <a:solidFill>
                  <a:schemeClr val="accent2"/>
                </a:solidFill>
                <a:latin typeface="Times New Roman" panose="02020603050405020304" pitchFamily="18" charset="0"/>
                <a:cs typeface="Times New Roman" panose="02020603050405020304" pitchFamily="18" charset="0"/>
              </a:rPr>
              <a:t>Laying</a:t>
            </a:r>
            <a:r>
              <a:rPr lang="en-US" sz="3600" b="1" dirty="0">
                <a:latin typeface="Times New Roman" panose="02020603050405020304" pitchFamily="18" charset="0"/>
                <a:cs typeface="Times New Roman" panose="02020603050405020304" pitchFamily="18" charset="0"/>
              </a:rPr>
              <a:t> out your Gradio </a:t>
            </a:r>
            <a:r>
              <a:rPr lang="en-US" sz="3600" b="1" dirty="0" smtClean="0">
                <a:latin typeface="Times New Roman" panose="02020603050405020304" pitchFamily="18" charset="0"/>
                <a:cs typeface="Times New Roman" panose="02020603050405020304" pitchFamily="18" charset="0"/>
              </a:rPr>
              <a:t>application</a:t>
            </a:r>
            <a:endParaRPr lang="en-US" sz="3600" b="1" dirty="0"/>
          </a:p>
        </p:txBody>
      </p:sp>
      <p:sp>
        <p:nvSpPr>
          <p:cNvPr id="3" name="Content Placeholder 2"/>
          <p:cNvSpPr>
            <a:spLocks noGrp="1"/>
          </p:cNvSpPr>
          <p:nvPr>
            <p:ph idx="1"/>
          </p:nvPr>
        </p:nvSpPr>
        <p:spPr>
          <a:xfrm>
            <a:off x="838200" y="1149531"/>
            <a:ext cx="10515600" cy="5027432"/>
          </a:xfrm>
        </p:spPr>
        <p:txBody>
          <a:bodyPr>
            <a:normAutofit/>
          </a:bodyPr>
          <a:lstStyle/>
          <a:p>
            <a:pPr lvl="0"/>
            <a:r>
              <a:rPr lang="en-US" sz="2400" b="1" dirty="0">
                <a:solidFill>
                  <a:prstClr val="black"/>
                </a:solidFill>
                <a:latin typeface="Times New Roman" panose="02020603050405020304" pitchFamily="18" charset="0"/>
                <a:cs typeface="Times New Roman" panose="02020603050405020304" pitchFamily="18" charset="0"/>
              </a:rPr>
              <a:t> gradio.</a:t>
            </a:r>
            <a:r>
              <a:rPr lang="en-US" sz="2400" b="1" dirty="0">
                <a:solidFill>
                  <a:schemeClr val="accent2"/>
                </a:solidFill>
                <a:latin typeface="Times New Roman" panose="02020603050405020304" pitchFamily="18" charset="0"/>
                <a:cs typeface="Times New Roman" panose="02020603050405020304" pitchFamily="18" charset="0"/>
              </a:rPr>
              <a:t>Columns(), </a:t>
            </a:r>
          </a:p>
          <a:p>
            <a:pPr lvl="0"/>
            <a:endParaRPr lang="en-US" sz="2400" b="1" dirty="0" smtClean="0">
              <a:solidFill>
                <a:prstClr val="black"/>
              </a:solidFill>
              <a:latin typeface="Times New Roman" panose="02020603050405020304" pitchFamily="18" charset="0"/>
              <a:cs typeface="Times New Roman" panose="02020603050405020304" pitchFamily="18" charset="0"/>
            </a:endParaRPr>
          </a:p>
          <a:p>
            <a:pPr lvl="0"/>
            <a:endParaRPr lang="en-US" sz="2400" b="1" dirty="0">
              <a:solidFill>
                <a:prstClr val="black"/>
              </a:solidFill>
              <a:latin typeface="Times New Roman" panose="02020603050405020304" pitchFamily="18" charset="0"/>
              <a:cs typeface="Times New Roman" panose="02020603050405020304" pitchFamily="18" charset="0"/>
            </a:endParaRPr>
          </a:p>
          <a:p>
            <a:pPr lvl="0"/>
            <a:endParaRPr lang="en-US" sz="2400" b="1" dirty="0" smtClean="0">
              <a:solidFill>
                <a:prstClr val="black"/>
              </a:solidFill>
              <a:latin typeface="Times New Roman" panose="02020603050405020304" pitchFamily="18" charset="0"/>
              <a:cs typeface="Times New Roman" panose="02020603050405020304" pitchFamily="18" charset="0"/>
            </a:endParaRPr>
          </a:p>
          <a:p>
            <a:pPr lvl="0"/>
            <a:endParaRPr lang="en-US" sz="2400" b="1" dirty="0">
              <a:solidFill>
                <a:prstClr val="black"/>
              </a:solidFill>
              <a:latin typeface="Times New Roman" panose="02020603050405020304" pitchFamily="18" charset="0"/>
              <a:cs typeface="Times New Roman" panose="02020603050405020304" pitchFamily="18" charset="0"/>
            </a:endParaRPr>
          </a:p>
          <a:p>
            <a:pPr lvl="0"/>
            <a:endParaRPr lang="en-US" sz="2400" b="1" dirty="0" smtClean="0">
              <a:solidFill>
                <a:prstClr val="black"/>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46</a:t>
            </a:fld>
            <a:endParaRPr lang="en-US"/>
          </a:p>
        </p:txBody>
      </p:sp>
      <p:pic>
        <p:nvPicPr>
          <p:cNvPr id="6" name="Picture 5"/>
          <p:cNvPicPr>
            <a:picLocks noChangeAspect="1"/>
          </p:cNvPicPr>
          <p:nvPr/>
        </p:nvPicPr>
        <p:blipFill>
          <a:blip r:embed="rId2"/>
          <a:stretch>
            <a:fillRect/>
          </a:stretch>
        </p:blipFill>
        <p:spPr>
          <a:xfrm>
            <a:off x="251252" y="3248023"/>
            <a:ext cx="5161842" cy="2333951"/>
          </a:xfrm>
          <a:prstGeom prst="rect">
            <a:avLst/>
          </a:prstGeom>
        </p:spPr>
      </p:pic>
      <p:pic>
        <p:nvPicPr>
          <p:cNvPr id="7" name="Picture 6"/>
          <p:cNvPicPr>
            <a:picLocks noChangeAspect="1"/>
          </p:cNvPicPr>
          <p:nvPr/>
        </p:nvPicPr>
        <p:blipFill>
          <a:blip r:embed="rId3"/>
          <a:stretch>
            <a:fillRect/>
          </a:stretch>
        </p:blipFill>
        <p:spPr>
          <a:xfrm>
            <a:off x="5413094" y="3128337"/>
            <a:ext cx="6344535" cy="279019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stretch>
            <a:fillRect/>
          </a:stretch>
        </p:blipFill>
        <p:spPr>
          <a:xfrm flipH="1" flipV="1">
            <a:off x="10165988" y="864139"/>
            <a:ext cx="51438" cy="49381"/>
          </a:xfrm>
          <a:prstGeom prst="rect">
            <a:avLst/>
          </a:prstGeom>
        </p:spPr>
      </p:pic>
      <p:pic>
        <p:nvPicPr>
          <p:cNvPr id="9" name="Picture 8"/>
          <p:cNvPicPr>
            <a:picLocks noChangeAspect="1"/>
          </p:cNvPicPr>
          <p:nvPr/>
        </p:nvPicPr>
        <p:blipFill>
          <a:blip r:embed="rId5"/>
          <a:stretch>
            <a:fillRect/>
          </a:stretch>
        </p:blipFill>
        <p:spPr>
          <a:xfrm flipH="1">
            <a:off x="8610600" y="1243516"/>
            <a:ext cx="92546" cy="88986"/>
          </a:xfrm>
          <a:prstGeom prst="rect">
            <a:avLst/>
          </a:prstGeom>
        </p:spPr>
      </p:pic>
      <p:pic>
        <p:nvPicPr>
          <p:cNvPr id="10" name="Picture 9"/>
          <p:cNvPicPr>
            <a:picLocks noChangeAspect="1"/>
          </p:cNvPicPr>
          <p:nvPr/>
        </p:nvPicPr>
        <p:blipFill>
          <a:blip r:embed="rId5"/>
          <a:stretch>
            <a:fillRect/>
          </a:stretch>
        </p:blipFill>
        <p:spPr>
          <a:xfrm>
            <a:off x="6732362" y="1112849"/>
            <a:ext cx="158510" cy="152413"/>
          </a:xfrm>
          <a:prstGeom prst="rect">
            <a:avLst/>
          </a:prstGeom>
        </p:spPr>
      </p:pic>
      <p:pic>
        <p:nvPicPr>
          <p:cNvPr id="11" name="Picture 10"/>
          <p:cNvPicPr>
            <a:picLocks noChangeAspect="1"/>
          </p:cNvPicPr>
          <p:nvPr/>
        </p:nvPicPr>
        <p:blipFill>
          <a:blip r:embed="rId5"/>
          <a:stretch>
            <a:fillRect/>
          </a:stretch>
        </p:blipFill>
        <p:spPr>
          <a:xfrm>
            <a:off x="1504379" y="220218"/>
            <a:ext cx="158510" cy="152413"/>
          </a:xfrm>
          <a:prstGeom prst="rect">
            <a:avLst/>
          </a:prstGeom>
        </p:spPr>
      </p:pic>
      <p:pic>
        <p:nvPicPr>
          <p:cNvPr id="12" name="Picture 11"/>
          <p:cNvPicPr>
            <a:picLocks noChangeAspect="1"/>
          </p:cNvPicPr>
          <p:nvPr/>
        </p:nvPicPr>
        <p:blipFill>
          <a:blip r:embed="rId5"/>
          <a:stretch>
            <a:fillRect/>
          </a:stretch>
        </p:blipFill>
        <p:spPr>
          <a:xfrm>
            <a:off x="8703146" y="43264"/>
            <a:ext cx="65963" cy="63426"/>
          </a:xfrm>
          <a:prstGeom prst="rect">
            <a:avLst/>
          </a:prstGeom>
        </p:spPr>
      </p:pic>
      <p:pic>
        <p:nvPicPr>
          <p:cNvPr id="13" name="Picture 12"/>
          <p:cNvPicPr>
            <a:picLocks noChangeAspect="1"/>
          </p:cNvPicPr>
          <p:nvPr/>
        </p:nvPicPr>
        <p:blipFill>
          <a:blip r:embed="rId5"/>
          <a:stretch>
            <a:fillRect/>
          </a:stretch>
        </p:blipFill>
        <p:spPr>
          <a:xfrm flipH="1" flipV="1">
            <a:off x="11737816" y="285961"/>
            <a:ext cx="162636" cy="156380"/>
          </a:xfrm>
          <a:prstGeom prst="rect">
            <a:avLst/>
          </a:prstGeom>
        </p:spPr>
      </p:pic>
    </p:spTree>
    <p:extLst>
      <p:ext uri="{BB962C8B-B14F-4D97-AF65-F5344CB8AC3E}">
        <p14:creationId xmlns:p14="http://schemas.microsoft.com/office/powerpoint/2010/main" val="407073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3155"/>
          </a:xfrm>
        </p:spPr>
        <p:txBody>
          <a:bodyPr>
            <a:noAutofit/>
          </a:bodyPr>
          <a:lstStyle/>
          <a:p>
            <a:pPr algn="ctr"/>
            <a:r>
              <a:rPr lang="en-US" sz="3600" b="1" dirty="0">
                <a:solidFill>
                  <a:schemeClr val="accent2"/>
                </a:solidFill>
                <a:latin typeface="Times New Roman" panose="02020603050405020304" pitchFamily="18" charset="0"/>
                <a:cs typeface="Times New Roman" panose="02020603050405020304" pitchFamily="18" charset="0"/>
              </a:rPr>
              <a:t>Laying out </a:t>
            </a:r>
            <a:r>
              <a:rPr lang="en-US" sz="3600" b="1" dirty="0">
                <a:solidFill>
                  <a:prstClr val="black"/>
                </a:solidFill>
                <a:latin typeface="Times New Roman" panose="02020603050405020304" pitchFamily="18" charset="0"/>
                <a:cs typeface="Times New Roman" panose="02020603050405020304" pitchFamily="18" charset="0"/>
              </a:rPr>
              <a:t>your Gradio application</a:t>
            </a:r>
            <a:endParaRPr lang="en-US" sz="3600" b="1" dirty="0"/>
          </a:p>
        </p:txBody>
      </p:sp>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47</a:t>
            </a:fld>
            <a:endParaRPr lang="en-US"/>
          </a:p>
        </p:txBody>
      </p:sp>
      <p:sp>
        <p:nvSpPr>
          <p:cNvPr id="8" name="Content Placeholder 7"/>
          <p:cNvSpPr>
            <a:spLocks noGrp="1"/>
          </p:cNvSpPr>
          <p:nvPr>
            <p:ph idx="1"/>
          </p:nvPr>
        </p:nvSpPr>
        <p:spPr>
          <a:xfrm>
            <a:off x="838200" y="1123406"/>
            <a:ext cx="10515600" cy="5053557"/>
          </a:xfrm>
        </p:spPr>
        <p:txBody>
          <a:bodyPr/>
          <a:lstStyle/>
          <a:p>
            <a:pPr lvl="0"/>
            <a:r>
              <a:rPr lang="en-US" sz="1600" dirty="0">
                <a:solidFill>
                  <a:prstClr val="black"/>
                </a:solidFill>
                <a:latin typeface="Times New Roman" panose="02020603050405020304" pitchFamily="18" charset="0"/>
                <a:cs typeface="Times New Roman" panose="02020603050405020304" pitchFamily="18" charset="0"/>
              </a:rPr>
              <a:t>gradio.</a:t>
            </a:r>
            <a:r>
              <a:rPr lang="en-US" sz="1600" dirty="0">
                <a:solidFill>
                  <a:schemeClr val="accent2"/>
                </a:solidFill>
                <a:latin typeface="Times New Roman" panose="02020603050405020304" pitchFamily="18" charset="0"/>
                <a:cs typeface="Times New Roman" panose="02020603050405020304" pitchFamily="18" charset="0"/>
              </a:rPr>
              <a:t>Tab(), </a:t>
            </a:r>
          </a:p>
          <a:p>
            <a:pPr marL="0" indent="0">
              <a:buNone/>
            </a:pPr>
            <a:endParaRPr lang="en-US" dirty="0"/>
          </a:p>
        </p:txBody>
      </p:sp>
      <p:pic>
        <p:nvPicPr>
          <p:cNvPr id="10" name="Picture 9"/>
          <p:cNvPicPr>
            <a:picLocks noChangeAspect="1"/>
          </p:cNvPicPr>
          <p:nvPr/>
        </p:nvPicPr>
        <p:blipFill>
          <a:blip r:embed="rId2"/>
          <a:stretch>
            <a:fillRect/>
          </a:stretch>
        </p:blipFill>
        <p:spPr>
          <a:xfrm>
            <a:off x="1227908" y="1470991"/>
            <a:ext cx="9039497" cy="4563112"/>
          </a:xfrm>
          <a:prstGeom prst="rect">
            <a:avLst/>
          </a:prstGeom>
        </p:spPr>
      </p:pic>
      <p:pic>
        <p:nvPicPr>
          <p:cNvPr id="3" name="Picture 2"/>
          <p:cNvPicPr>
            <a:picLocks noChangeAspect="1"/>
          </p:cNvPicPr>
          <p:nvPr/>
        </p:nvPicPr>
        <p:blipFill>
          <a:blip r:embed="rId3"/>
          <a:stretch>
            <a:fillRect/>
          </a:stretch>
        </p:blipFill>
        <p:spPr>
          <a:xfrm>
            <a:off x="9846365" y="540310"/>
            <a:ext cx="135835" cy="130402"/>
          </a:xfrm>
          <a:prstGeom prst="rect">
            <a:avLst/>
          </a:prstGeom>
        </p:spPr>
      </p:pic>
      <p:pic>
        <p:nvPicPr>
          <p:cNvPr id="6" name="Picture 5"/>
          <p:cNvPicPr>
            <a:picLocks noChangeAspect="1"/>
          </p:cNvPicPr>
          <p:nvPr/>
        </p:nvPicPr>
        <p:blipFill>
          <a:blip r:embed="rId4"/>
          <a:stretch>
            <a:fillRect/>
          </a:stretch>
        </p:blipFill>
        <p:spPr>
          <a:xfrm>
            <a:off x="1939378" y="283625"/>
            <a:ext cx="84898" cy="81502"/>
          </a:xfrm>
          <a:prstGeom prst="rect">
            <a:avLst/>
          </a:prstGeom>
        </p:spPr>
      </p:pic>
      <p:pic>
        <p:nvPicPr>
          <p:cNvPr id="7" name="Picture 6"/>
          <p:cNvPicPr>
            <a:picLocks noChangeAspect="1"/>
          </p:cNvPicPr>
          <p:nvPr/>
        </p:nvPicPr>
        <p:blipFill>
          <a:blip r:embed="rId4"/>
          <a:stretch>
            <a:fillRect/>
          </a:stretch>
        </p:blipFill>
        <p:spPr>
          <a:xfrm>
            <a:off x="11489620" y="1376094"/>
            <a:ext cx="98851" cy="94897"/>
          </a:xfrm>
          <a:prstGeom prst="rect">
            <a:avLst/>
          </a:prstGeom>
        </p:spPr>
      </p:pic>
      <p:pic>
        <p:nvPicPr>
          <p:cNvPr id="9" name="Picture 8"/>
          <p:cNvPicPr>
            <a:picLocks noChangeAspect="1"/>
          </p:cNvPicPr>
          <p:nvPr/>
        </p:nvPicPr>
        <p:blipFill>
          <a:blip r:embed="rId4"/>
          <a:stretch>
            <a:fillRect/>
          </a:stretch>
        </p:blipFill>
        <p:spPr>
          <a:xfrm flipV="1">
            <a:off x="11637487" y="348273"/>
            <a:ext cx="47624" cy="45719"/>
          </a:xfrm>
          <a:prstGeom prst="rect">
            <a:avLst/>
          </a:prstGeom>
        </p:spPr>
      </p:pic>
    </p:spTree>
    <p:extLst>
      <p:ext uri="{BB962C8B-B14F-4D97-AF65-F5344CB8AC3E}">
        <p14:creationId xmlns:p14="http://schemas.microsoft.com/office/powerpoint/2010/main" val="29499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29" y="2403565"/>
            <a:ext cx="10003971" cy="1201783"/>
          </a:xfrm>
        </p:spPr>
        <p:txBody>
          <a:bodyPr>
            <a:normAutofit/>
          </a:bodyPr>
          <a:lstStyle/>
          <a:p>
            <a:pPr algn="ctr"/>
            <a:r>
              <a:rPr lang="en-US" sz="5400" b="1" dirty="0" smtClean="0">
                <a:solidFill>
                  <a:schemeClr val="accent2"/>
                </a:solidFill>
                <a:latin typeface="Times New Roman" panose="02020603050405020304" pitchFamily="18" charset="0"/>
                <a:cs typeface="Times New Roman" panose="02020603050405020304" pitchFamily="18" charset="0"/>
              </a:rPr>
              <a:t>Connecting</a:t>
            </a:r>
            <a:r>
              <a:rPr lang="en-US" sz="5400" b="1" dirty="0" smtClean="0">
                <a:latin typeface="Times New Roman" panose="02020603050405020304" pitchFamily="18" charset="0"/>
                <a:cs typeface="Times New Roman" panose="02020603050405020304" pitchFamily="18" charset="0"/>
              </a:rPr>
              <a:t> Model to Gradio</a:t>
            </a:r>
            <a:endParaRPr lang="en-US" sz="5400" b="1"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US" smtClean="0"/>
              <a:t>Kaizen Group AI</a:t>
            </a:r>
            <a:endParaRPr lang="en-US"/>
          </a:p>
        </p:txBody>
      </p:sp>
      <p:sp>
        <p:nvSpPr>
          <p:cNvPr id="4" name="Slide Number Placeholder 3"/>
          <p:cNvSpPr>
            <a:spLocks noGrp="1"/>
          </p:cNvSpPr>
          <p:nvPr>
            <p:ph type="sldNum" sz="quarter" idx="12"/>
          </p:nvPr>
        </p:nvSpPr>
        <p:spPr/>
        <p:txBody>
          <a:bodyPr/>
          <a:lstStyle/>
          <a:p>
            <a:fld id="{02383E7E-9DFE-4A1E-AEC2-D2E19E891C2C}" type="slidenum">
              <a:rPr lang="en-US" smtClean="0"/>
              <a:t>48</a:t>
            </a:fld>
            <a:endParaRPr lang="en-US"/>
          </a:p>
        </p:txBody>
      </p:sp>
      <p:pic>
        <p:nvPicPr>
          <p:cNvPr id="5" name="Picture 4"/>
          <p:cNvPicPr>
            <a:picLocks noChangeAspect="1"/>
          </p:cNvPicPr>
          <p:nvPr/>
        </p:nvPicPr>
        <p:blipFill>
          <a:blip r:embed="rId2"/>
          <a:stretch>
            <a:fillRect/>
          </a:stretch>
        </p:blipFill>
        <p:spPr>
          <a:xfrm>
            <a:off x="11441699" y="4072226"/>
            <a:ext cx="152413" cy="146317"/>
          </a:xfrm>
          <a:prstGeom prst="rect">
            <a:avLst/>
          </a:prstGeom>
        </p:spPr>
      </p:pic>
      <p:pic>
        <p:nvPicPr>
          <p:cNvPr id="6" name="Picture 5"/>
          <p:cNvPicPr>
            <a:picLocks noChangeAspect="1"/>
          </p:cNvPicPr>
          <p:nvPr/>
        </p:nvPicPr>
        <p:blipFill>
          <a:blip r:embed="rId3"/>
          <a:stretch>
            <a:fillRect/>
          </a:stretch>
        </p:blipFill>
        <p:spPr>
          <a:xfrm>
            <a:off x="4743244" y="5610164"/>
            <a:ext cx="128027" cy="128027"/>
          </a:xfrm>
          <a:prstGeom prst="rect">
            <a:avLst/>
          </a:prstGeom>
        </p:spPr>
      </p:pic>
      <p:pic>
        <p:nvPicPr>
          <p:cNvPr id="7" name="Picture 6"/>
          <p:cNvPicPr>
            <a:picLocks noChangeAspect="1"/>
          </p:cNvPicPr>
          <p:nvPr/>
        </p:nvPicPr>
        <p:blipFill>
          <a:blip r:embed="rId4"/>
          <a:stretch>
            <a:fillRect/>
          </a:stretch>
        </p:blipFill>
        <p:spPr>
          <a:xfrm>
            <a:off x="5900910" y="265430"/>
            <a:ext cx="122718" cy="118883"/>
          </a:xfrm>
          <a:prstGeom prst="rect">
            <a:avLst/>
          </a:prstGeom>
        </p:spPr>
      </p:pic>
      <p:pic>
        <p:nvPicPr>
          <p:cNvPr id="8" name="Picture 7"/>
          <p:cNvPicPr>
            <a:picLocks noChangeAspect="1"/>
          </p:cNvPicPr>
          <p:nvPr/>
        </p:nvPicPr>
        <p:blipFill>
          <a:blip r:embed="rId5"/>
          <a:stretch>
            <a:fillRect/>
          </a:stretch>
        </p:blipFill>
        <p:spPr>
          <a:xfrm>
            <a:off x="9237309" y="676874"/>
            <a:ext cx="47548" cy="45719"/>
          </a:xfrm>
          <a:prstGeom prst="rect">
            <a:avLst/>
          </a:prstGeom>
        </p:spPr>
      </p:pic>
      <p:pic>
        <p:nvPicPr>
          <p:cNvPr id="9" name="Picture 8"/>
          <p:cNvPicPr>
            <a:picLocks noChangeAspect="1"/>
          </p:cNvPicPr>
          <p:nvPr/>
        </p:nvPicPr>
        <p:blipFill>
          <a:blip r:embed="rId3"/>
          <a:stretch>
            <a:fillRect/>
          </a:stretch>
        </p:blipFill>
        <p:spPr>
          <a:xfrm>
            <a:off x="7818860" y="5535751"/>
            <a:ext cx="88850" cy="88850"/>
          </a:xfrm>
          <a:prstGeom prst="rect">
            <a:avLst/>
          </a:prstGeom>
        </p:spPr>
      </p:pic>
      <p:pic>
        <p:nvPicPr>
          <p:cNvPr id="10" name="Picture 9"/>
          <p:cNvPicPr>
            <a:picLocks noChangeAspect="1"/>
          </p:cNvPicPr>
          <p:nvPr/>
        </p:nvPicPr>
        <p:blipFill>
          <a:blip r:embed="rId6"/>
          <a:stretch>
            <a:fillRect/>
          </a:stretch>
        </p:blipFill>
        <p:spPr>
          <a:xfrm flipH="1">
            <a:off x="4404391" y="674466"/>
            <a:ext cx="47296" cy="45719"/>
          </a:xfrm>
          <a:prstGeom prst="rect">
            <a:avLst/>
          </a:prstGeom>
        </p:spPr>
      </p:pic>
      <p:pic>
        <p:nvPicPr>
          <p:cNvPr id="11" name="Picture 10"/>
          <p:cNvPicPr>
            <a:picLocks noChangeAspect="1"/>
          </p:cNvPicPr>
          <p:nvPr/>
        </p:nvPicPr>
        <p:blipFill>
          <a:blip r:embed="rId6"/>
          <a:stretch>
            <a:fillRect/>
          </a:stretch>
        </p:blipFill>
        <p:spPr>
          <a:xfrm>
            <a:off x="1965543" y="4744342"/>
            <a:ext cx="103383" cy="174504"/>
          </a:xfrm>
          <a:prstGeom prst="rect">
            <a:avLst/>
          </a:prstGeom>
        </p:spPr>
      </p:pic>
      <p:pic>
        <p:nvPicPr>
          <p:cNvPr id="12" name="Picture 11"/>
          <p:cNvPicPr>
            <a:picLocks noChangeAspect="1"/>
          </p:cNvPicPr>
          <p:nvPr/>
        </p:nvPicPr>
        <p:blipFill>
          <a:blip r:embed="rId6"/>
          <a:stretch>
            <a:fillRect/>
          </a:stretch>
        </p:blipFill>
        <p:spPr>
          <a:xfrm flipH="1">
            <a:off x="8979282" y="4084181"/>
            <a:ext cx="305575" cy="295389"/>
          </a:xfrm>
          <a:prstGeom prst="rect">
            <a:avLst/>
          </a:prstGeom>
        </p:spPr>
      </p:pic>
      <p:pic>
        <p:nvPicPr>
          <p:cNvPr id="13" name="Picture 12"/>
          <p:cNvPicPr>
            <a:picLocks noChangeAspect="1"/>
          </p:cNvPicPr>
          <p:nvPr/>
        </p:nvPicPr>
        <p:blipFill>
          <a:blip r:embed="rId6"/>
          <a:stretch>
            <a:fillRect/>
          </a:stretch>
        </p:blipFill>
        <p:spPr>
          <a:xfrm flipV="1">
            <a:off x="6681730" y="1085479"/>
            <a:ext cx="103383" cy="99937"/>
          </a:xfrm>
          <a:prstGeom prst="rect">
            <a:avLst/>
          </a:prstGeom>
        </p:spPr>
      </p:pic>
      <p:pic>
        <p:nvPicPr>
          <p:cNvPr id="14" name="Picture 13"/>
          <p:cNvPicPr>
            <a:picLocks noChangeAspect="1"/>
          </p:cNvPicPr>
          <p:nvPr/>
        </p:nvPicPr>
        <p:blipFill>
          <a:blip r:embed="rId7"/>
          <a:stretch>
            <a:fillRect/>
          </a:stretch>
        </p:blipFill>
        <p:spPr>
          <a:xfrm flipH="1">
            <a:off x="4714465" y="1047049"/>
            <a:ext cx="57558" cy="54942"/>
          </a:xfrm>
          <a:prstGeom prst="rect">
            <a:avLst/>
          </a:prstGeom>
        </p:spPr>
      </p:pic>
      <p:pic>
        <p:nvPicPr>
          <p:cNvPr id="15" name="Picture 14"/>
          <p:cNvPicPr>
            <a:picLocks noChangeAspect="1"/>
          </p:cNvPicPr>
          <p:nvPr/>
        </p:nvPicPr>
        <p:blipFill>
          <a:blip r:embed="rId8"/>
          <a:stretch>
            <a:fillRect/>
          </a:stretch>
        </p:blipFill>
        <p:spPr>
          <a:xfrm flipH="1" flipV="1">
            <a:off x="445206" y="652729"/>
            <a:ext cx="160965" cy="152493"/>
          </a:xfrm>
          <a:prstGeom prst="rect">
            <a:avLst/>
          </a:prstGeom>
        </p:spPr>
      </p:pic>
      <p:pic>
        <p:nvPicPr>
          <p:cNvPr id="16" name="Picture 15"/>
          <p:cNvPicPr>
            <a:picLocks noChangeAspect="1"/>
          </p:cNvPicPr>
          <p:nvPr/>
        </p:nvPicPr>
        <p:blipFill>
          <a:blip r:embed="rId9"/>
          <a:stretch>
            <a:fillRect/>
          </a:stretch>
        </p:blipFill>
        <p:spPr>
          <a:xfrm>
            <a:off x="11496423" y="2403565"/>
            <a:ext cx="143914" cy="140852"/>
          </a:xfrm>
          <a:prstGeom prst="rect">
            <a:avLst/>
          </a:prstGeom>
        </p:spPr>
      </p:pic>
      <p:pic>
        <p:nvPicPr>
          <p:cNvPr id="17" name="Picture 16"/>
          <p:cNvPicPr>
            <a:picLocks noChangeAspect="1"/>
          </p:cNvPicPr>
          <p:nvPr/>
        </p:nvPicPr>
        <p:blipFill>
          <a:blip r:embed="rId9"/>
          <a:stretch>
            <a:fillRect/>
          </a:stretch>
        </p:blipFill>
        <p:spPr>
          <a:xfrm flipH="1">
            <a:off x="1716743" y="3810416"/>
            <a:ext cx="129548" cy="126791"/>
          </a:xfrm>
          <a:prstGeom prst="rect">
            <a:avLst/>
          </a:prstGeom>
        </p:spPr>
      </p:pic>
      <p:pic>
        <p:nvPicPr>
          <p:cNvPr id="18" name="Picture 17"/>
          <p:cNvPicPr>
            <a:picLocks noChangeAspect="1"/>
          </p:cNvPicPr>
          <p:nvPr/>
        </p:nvPicPr>
        <p:blipFill>
          <a:blip r:embed="rId10"/>
          <a:stretch>
            <a:fillRect/>
          </a:stretch>
        </p:blipFill>
        <p:spPr>
          <a:xfrm>
            <a:off x="312215" y="2940038"/>
            <a:ext cx="132991" cy="128835"/>
          </a:xfrm>
          <a:prstGeom prst="rect">
            <a:avLst/>
          </a:prstGeom>
        </p:spPr>
      </p:pic>
      <p:pic>
        <p:nvPicPr>
          <p:cNvPr id="19" name="Picture 18"/>
          <p:cNvPicPr>
            <a:picLocks noChangeAspect="1"/>
          </p:cNvPicPr>
          <p:nvPr/>
        </p:nvPicPr>
        <p:blipFill>
          <a:blip r:embed="rId10"/>
          <a:stretch>
            <a:fillRect/>
          </a:stretch>
        </p:blipFill>
        <p:spPr>
          <a:xfrm flipH="1">
            <a:off x="11640337" y="501692"/>
            <a:ext cx="155910" cy="151037"/>
          </a:xfrm>
          <a:prstGeom prst="rect">
            <a:avLst/>
          </a:prstGeom>
        </p:spPr>
      </p:pic>
      <p:pic>
        <p:nvPicPr>
          <p:cNvPr id="20" name="Picture 19"/>
          <p:cNvPicPr>
            <a:picLocks noChangeAspect="1"/>
          </p:cNvPicPr>
          <p:nvPr/>
        </p:nvPicPr>
        <p:blipFill>
          <a:blip r:embed="rId10"/>
          <a:stretch>
            <a:fillRect/>
          </a:stretch>
        </p:blipFill>
        <p:spPr>
          <a:xfrm flipH="1">
            <a:off x="10845548" y="5151254"/>
            <a:ext cx="100748" cy="97599"/>
          </a:xfrm>
          <a:prstGeom prst="rect">
            <a:avLst/>
          </a:prstGeom>
        </p:spPr>
      </p:pic>
      <p:pic>
        <p:nvPicPr>
          <p:cNvPr id="21" name="Picture 20"/>
          <p:cNvPicPr>
            <a:picLocks noChangeAspect="1"/>
          </p:cNvPicPr>
          <p:nvPr/>
        </p:nvPicPr>
        <p:blipFill>
          <a:blip r:embed="rId10"/>
          <a:stretch>
            <a:fillRect/>
          </a:stretch>
        </p:blipFill>
        <p:spPr>
          <a:xfrm flipV="1">
            <a:off x="1561535" y="5738191"/>
            <a:ext cx="145270" cy="140730"/>
          </a:xfrm>
          <a:prstGeom prst="rect">
            <a:avLst/>
          </a:prstGeom>
        </p:spPr>
      </p:pic>
      <p:pic>
        <p:nvPicPr>
          <p:cNvPr id="22" name="Picture 21"/>
          <p:cNvPicPr>
            <a:picLocks noChangeAspect="1"/>
          </p:cNvPicPr>
          <p:nvPr/>
        </p:nvPicPr>
        <p:blipFill>
          <a:blip r:embed="rId10"/>
          <a:stretch>
            <a:fillRect/>
          </a:stretch>
        </p:blipFill>
        <p:spPr>
          <a:xfrm>
            <a:off x="2092796" y="993110"/>
            <a:ext cx="95350" cy="92370"/>
          </a:xfrm>
          <a:prstGeom prst="rect">
            <a:avLst/>
          </a:prstGeom>
        </p:spPr>
      </p:pic>
      <p:pic>
        <p:nvPicPr>
          <p:cNvPr id="23" name="Picture 22"/>
          <p:cNvPicPr>
            <a:picLocks noChangeAspect="1"/>
          </p:cNvPicPr>
          <p:nvPr/>
        </p:nvPicPr>
        <p:blipFill>
          <a:blip r:embed="rId10"/>
          <a:stretch>
            <a:fillRect/>
          </a:stretch>
        </p:blipFill>
        <p:spPr>
          <a:xfrm flipH="1">
            <a:off x="10079744" y="3334503"/>
            <a:ext cx="47194" cy="45719"/>
          </a:xfrm>
          <a:prstGeom prst="rect">
            <a:avLst/>
          </a:prstGeom>
        </p:spPr>
      </p:pic>
    </p:spTree>
    <p:extLst>
      <p:ext uri="{BB962C8B-B14F-4D97-AF65-F5344CB8AC3E}">
        <p14:creationId xmlns:p14="http://schemas.microsoft.com/office/powerpoint/2010/main" val="25957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3778"/>
          </a:xfrm>
        </p:spPr>
        <p:txBody>
          <a:bodyPr>
            <a:noAutofit/>
          </a:bodyPr>
          <a:lstStyle/>
          <a:p>
            <a:pPr algn="ctr"/>
            <a:r>
              <a:rPr lang="en-US" b="1" dirty="0">
                <a:latin typeface="Times New Roman" panose="02020603050405020304" pitchFamily="18" charset="0"/>
                <a:cs typeface="Times New Roman" panose="02020603050405020304" pitchFamily="18" charset="0"/>
              </a:rPr>
              <a:t>Cat-Dog </a:t>
            </a:r>
            <a:r>
              <a:rPr lang="en-US" b="1" dirty="0">
                <a:solidFill>
                  <a:schemeClr val="accent2"/>
                </a:solidFill>
                <a:latin typeface="Times New Roman" panose="02020603050405020304" pitchFamily="18" charset="0"/>
                <a:cs typeface="Times New Roman" panose="02020603050405020304" pitchFamily="18" charset="0"/>
              </a:rPr>
              <a:t>Image classification</a:t>
            </a:r>
          </a:p>
        </p:txBody>
      </p:sp>
      <p:pic>
        <p:nvPicPr>
          <p:cNvPr id="6" name="Content Placeholder 5"/>
          <p:cNvPicPr>
            <a:picLocks noGrp="1" noChangeAspect="1"/>
          </p:cNvPicPr>
          <p:nvPr>
            <p:ph idx="1"/>
          </p:nvPr>
        </p:nvPicPr>
        <p:blipFill>
          <a:blip r:embed="rId2"/>
          <a:stretch>
            <a:fillRect/>
          </a:stretch>
        </p:blipFill>
        <p:spPr>
          <a:xfrm>
            <a:off x="1973302" y="1355362"/>
            <a:ext cx="8611156" cy="4351338"/>
          </a:xfrm>
          <a:prstGeom prst="rect">
            <a:avLst/>
          </a:prstGeo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49</a:t>
            </a:fld>
            <a:endParaRPr lang="en-US"/>
          </a:p>
        </p:txBody>
      </p:sp>
      <p:pic>
        <p:nvPicPr>
          <p:cNvPr id="7" name="Picture 6"/>
          <p:cNvPicPr>
            <a:picLocks noChangeAspect="1"/>
          </p:cNvPicPr>
          <p:nvPr/>
        </p:nvPicPr>
        <p:blipFill>
          <a:blip r:embed="rId3"/>
          <a:stretch>
            <a:fillRect/>
          </a:stretch>
        </p:blipFill>
        <p:spPr>
          <a:xfrm>
            <a:off x="2468210" y="990847"/>
            <a:ext cx="152413" cy="146317"/>
          </a:xfrm>
          <a:prstGeom prst="rect">
            <a:avLst/>
          </a:prstGeom>
        </p:spPr>
      </p:pic>
      <p:pic>
        <p:nvPicPr>
          <p:cNvPr id="8" name="Picture 7"/>
          <p:cNvPicPr>
            <a:picLocks noChangeAspect="1"/>
          </p:cNvPicPr>
          <p:nvPr/>
        </p:nvPicPr>
        <p:blipFill>
          <a:blip r:embed="rId3"/>
          <a:stretch>
            <a:fillRect/>
          </a:stretch>
        </p:blipFill>
        <p:spPr>
          <a:xfrm>
            <a:off x="7719800" y="193566"/>
            <a:ext cx="125488" cy="120469"/>
          </a:xfrm>
          <a:prstGeom prst="rect">
            <a:avLst/>
          </a:prstGeom>
        </p:spPr>
      </p:pic>
      <p:pic>
        <p:nvPicPr>
          <p:cNvPr id="9" name="Picture 8"/>
          <p:cNvPicPr>
            <a:picLocks noChangeAspect="1"/>
          </p:cNvPicPr>
          <p:nvPr/>
        </p:nvPicPr>
        <p:blipFill>
          <a:blip r:embed="rId3"/>
          <a:stretch>
            <a:fillRect/>
          </a:stretch>
        </p:blipFill>
        <p:spPr>
          <a:xfrm flipV="1">
            <a:off x="11610982" y="3412153"/>
            <a:ext cx="47624" cy="45719"/>
          </a:xfrm>
          <a:prstGeom prst="rect">
            <a:avLst/>
          </a:prstGeom>
        </p:spPr>
      </p:pic>
      <p:pic>
        <p:nvPicPr>
          <p:cNvPr id="10" name="Picture 9"/>
          <p:cNvPicPr>
            <a:picLocks noChangeAspect="1"/>
          </p:cNvPicPr>
          <p:nvPr/>
        </p:nvPicPr>
        <p:blipFill>
          <a:blip r:embed="rId3"/>
          <a:stretch>
            <a:fillRect/>
          </a:stretch>
        </p:blipFill>
        <p:spPr>
          <a:xfrm flipH="1">
            <a:off x="11237012" y="407784"/>
            <a:ext cx="116788" cy="112117"/>
          </a:xfrm>
          <a:prstGeom prst="rect">
            <a:avLst/>
          </a:prstGeom>
        </p:spPr>
      </p:pic>
      <p:pic>
        <p:nvPicPr>
          <p:cNvPr id="11" name="Picture 10"/>
          <p:cNvPicPr>
            <a:picLocks noChangeAspect="1"/>
          </p:cNvPicPr>
          <p:nvPr/>
        </p:nvPicPr>
        <p:blipFill>
          <a:blip r:embed="rId3"/>
          <a:stretch>
            <a:fillRect/>
          </a:stretch>
        </p:blipFill>
        <p:spPr>
          <a:xfrm flipH="1">
            <a:off x="9443415" y="913399"/>
            <a:ext cx="119494" cy="114715"/>
          </a:xfrm>
          <a:prstGeom prst="rect">
            <a:avLst/>
          </a:prstGeom>
        </p:spPr>
      </p:pic>
    </p:spTree>
    <p:extLst>
      <p:ext uri="{BB962C8B-B14F-4D97-AF65-F5344CB8AC3E}">
        <p14:creationId xmlns:p14="http://schemas.microsoft.com/office/powerpoint/2010/main" val="168052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xmlns="" id="{7F8C96FF-78D2-4437-8DCA-6C4985C310D7}"/>
              </a:ext>
            </a:extLst>
          </p:cNvPr>
          <p:cNvSpPr/>
          <p:nvPr/>
        </p:nvSpPr>
        <p:spPr>
          <a:xfrm>
            <a:off x="-7144" y="-7144"/>
            <a:ext cx="2781300" cy="6867525"/>
          </a:xfrm>
          <a:custGeom>
            <a:avLst/>
            <a:gdLst>
              <a:gd name="connsiteX0" fmla="*/ 7144 w 2781300"/>
              <a:gd name="connsiteY0" fmla="*/ 7144 h 6867525"/>
              <a:gd name="connsiteX1" fmla="*/ 2777109 w 2781300"/>
              <a:gd name="connsiteY1" fmla="*/ 7144 h 6867525"/>
              <a:gd name="connsiteX2" fmla="*/ 2777109 w 2781300"/>
              <a:gd name="connsiteY2" fmla="*/ 6865144 h 6867525"/>
              <a:gd name="connsiteX3" fmla="*/ 7144 w 27813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2781300" h="6867525">
                <a:moveTo>
                  <a:pt x="7144" y="7144"/>
                </a:moveTo>
                <a:lnTo>
                  <a:pt x="2777109" y="7144"/>
                </a:lnTo>
                <a:lnTo>
                  <a:pt x="2777109" y="6865144"/>
                </a:lnTo>
                <a:lnTo>
                  <a:pt x="7144" y="6865144"/>
                </a:lnTo>
                <a:close/>
              </a:path>
            </a:pathLst>
          </a:custGeom>
          <a:solidFill>
            <a:srgbClr val="0A193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E1FDC9E3-ED9E-46D0-B897-B98E7B917AFD}"/>
              </a:ext>
            </a:extLst>
          </p:cNvPr>
          <p:cNvSpPr/>
          <p:nvPr/>
        </p:nvSpPr>
        <p:spPr>
          <a:xfrm>
            <a:off x="4839272" y="2403532"/>
            <a:ext cx="6962775" cy="2409825"/>
          </a:xfrm>
          <a:custGeom>
            <a:avLst/>
            <a:gdLst>
              <a:gd name="connsiteX0" fmla="*/ 14287 w 6962775"/>
              <a:gd name="connsiteY0" fmla="*/ 14288 h 2409825"/>
              <a:gd name="connsiteX1" fmla="*/ 6948678 w 6962775"/>
              <a:gd name="connsiteY1" fmla="*/ 14288 h 2409825"/>
              <a:gd name="connsiteX2" fmla="*/ 6948678 w 6962775"/>
              <a:gd name="connsiteY2" fmla="*/ 2400300 h 2409825"/>
              <a:gd name="connsiteX3" fmla="*/ 14287 w 6962775"/>
              <a:gd name="connsiteY3" fmla="*/ 2400300 h 2409825"/>
            </a:gdLst>
            <a:ahLst/>
            <a:cxnLst>
              <a:cxn ang="0">
                <a:pos x="connsiteX0" y="connsiteY0"/>
              </a:cxn>
              <a:cxn ang="0">
                <a:pos x="connsiteX1" y="connsiteY1"/>
              </a:cxn>
              <a:cxn ang="0">
                <a:pos x="connsiteX2" y="connsiteY2"/>
              </a:cxn>
              <a:cxn ang="0">
                <a:pos x="connsiteX3" y="connsiteY3"/>
              </a:cxn>
            </a:cxnLst>
            <a:rect l="l" t="t" r="r" b="b"/>
            <a:pathLst>
              <a:path w="6962775" h="2409825">
                <a:moveTo>
                  <a:pt x="14287" y="14288"/>
                </a:moveTo>
                <a:lnTo>
                  <a:pt x="6948678" y="14288"/>
                </a:lnTo>
                <a:lnTo>
                  <a:pt x="6948678" y="2400300"/>
                </a:lnTo>
                <a:lnTo>
                  <a:pt x="14287" y="2400300"/>
                </a:lnTo>
                <a:close/>
              </a:path>
            </a:pathLst>
          </a:custGeom>
          <a:noFill/>
          <a:ln w="19050" cap="flat">
            <a:solidFill>
              <a:srgbClr val="0A1931"/>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13225837-9E85-4AF7-91CA-635B3972C6B7}"/>
              </a:ext>
            </a:extLst>
          </p:cNvPr>
          <p:cNvSpPr/>
          <p:nvPr/>
        </p:nvSpPr>
        <p:spPr>
          <a:xfrm>
            <a:off x="4975384" y="2585650"/>
            <a:ext cx="314325" cy="266700"/>
          </a:xfrm>
          <a:custGeom>
            <a:avLst/>
            <a:gdLst>
              <a:gd name="connsiteX0" fmla="*/ 124302 w 314325"/>
              <a:gd name="connsiteY0" fmla="*/ 267557 h 266700"/>
              <a:gd name="connsiteX1" fmla="*/ 7144 w 314325"/>
              <a:gd name="connsiteY1" fmla="*/ 267557 h 266700"/>
              <a:gd name="connsiteX2" fmla="*/ 7144 w 314325"/>
              <a:gd name="connsiteY2" fmla="*/ 203073 h 266700"/>
              <a:gd name="connsiteX3" fmla="*/ 22289 w 314325"/>
              <a:gd name="connsiteY3" fmla="*/ 97917 h 266700"/>
              <a:gd name="connsiteX4" fmla="*/ 73247 w 314325"/>
              <a:gd name="connsiteY4" fmla="*/ 7144 h 266700"/>
              <a:gd name="connsiteX5" fmla="*/ 118872 w 314325"/>
              <a:gd name="connsiteY5" fmla="*/ 42958 h 266700"/>
              <a:gd name="connsiteX6" fmla="*/ 93536 w 314325"/>
              <a:gd name="connsiteY6" fmla="*/ 86201 h 266700"/>
              <a:gd name="connsiteX7" fmla="*/ 77534 w 314325"/>
              <a:gd name="connsiteY7" fmla="*/ 134588 h 266700"/>
              <a:gd name="connsiteX8" fmla="*/ 124492 w 314325"/>
              <a:gd name="connsiteY8" fmla="*/ 134588 h 266700"/>
              <a:gd name="connsiteX9" fmla="*/ 124492 w 314325"/>
              <a:gd name="connsiteY9" fmla="*/ 267557 h 266700"/>
              <a:gd name="connsiteX10" fmla="*/ 314040 w 314325"/>
              <a:gd name="connsiteY10" fmla="*/ 267557 h 266700"/>
              <a:gd name="connsiteX11" fmla="*/ 196882 w 314325"/>
              <a:gd name="connsiteY11" fmla="*/ 267557 h 266700"/>
              <a:gd name="connsiteX12" fmla="*/ 196882 w 314325"/>
              <a:gd name="connsiteY12" fmla="*/ 203073 h 266700"/>
              <a:gd name="connsiteX13" fmla="*/ 211741 w 314325"/>
              <a:gd name="connsiteY13" fmla="*/ 97917 h 266700"/>
              <a:gd name="connsiteX14" fmla="*/ 262890 w 314325"/>
              <a:gd name="connsiteY14" fmla="*/ 7144 h 266700"/>
              <a:gd name="connsiteX15" fmla="*/ 308515 w 314325"/>
              <a:gd name="connsiteY15" fmla="*/ 42958 h 266700"/>
              <a:gd name="connsiteX16" fmla="*/ 283179 w 314325"/>
              <a:gd name="connsiteY16" fmla="*/ 86201 h 266700"/>
              <a:gd name="connsiteX17" fmla="*/ 267177 w 314325"/>
              <a:gd name="connsiteY17" fmla="*/ 134588 h 266700"/>
              <a:gd name="connsiteX18" fmla="*/ 314135 w 314325"/>
              <a:gd name="connsiteY18" fmla="*/ 134588 h 266700"/>
              <a:gd name="connsiteX19" fmla="*/ 314135 w 314325"/>
              <a:gd name="connsiteY19" fmla="*/ 267557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266700">
                <a:moveTo>
                  <a:pt x="124302" y="267557"/>
                </a:moveTo>
                <a:lnTo>
                  <a:pt x="7144" y="267557"/>
                </a:lnTo>
                <a:lnTo>
                  <a:pt x="7144" y="203073"/>
                </a:lnTo>
                <a:cubicBezTo>
                  <a:pt x="7144" y="162496"/>
                  <a:pt x="12192" y="127445"/>
                  <a:pt x="22289" y="97917"/>
                </a:cubicBezTo>
                <a:cubicBezTo>
                  <a:pt x="32385" y="68389"/>
                  <a:pt x="49340" y="38100"/>
                  <a:pt x="73247" y="7144"/>
                </a:cubicBezTo>
                <a:lnTo>
                  <a:pt x="118872" y="42958"/>
                </a:lnTo>
                <a:cubicBezTo>
                  <a:pt x="107347" y="59722"/>
                  <a:pt x="98965" y="74104"/>
                  <a:pt x="93536" y="86201"/>
                </a:cubicBezTo>
                <a:cubicBezTo>
                  <a:pt x="88106" y="98298"/>
                  <a:pt x="82772" y="114395"/>
                  <a:pt x="77534" y="134588"/>
                </a:cubicBezTo>
                <a:lnTo>
                  <a:pt x="124492" y="134588"/>
                </a:lnTo>
                <a:lnTo>
                  <a:pt x="124492" y="267557"/>
                </a:lnTo>
                <a:close/>
                <a:moveTo>
                  <a:pt x="314040" y="267557"/>
                </a:moveTo>
                <a:lnTo>
                  <a:pt x="196882" y="267557"/>
                </a:lnTo>
                <a:lnTo>
                  <a:pt x="196882" y="203073"/>
                </a:lnTo>
                <a:cubicBezTo>
                  <a:pt x="196882" y="162496"/>
                  <a:pt x="201835" y="127445"/>
                  <a:pt x="211741" y="97917"/>
                </a:cubicBezTo>
                <a:cubicBezTo>
                  <a:pt x="221647" y="68389"/>
                  <a:pt x="238696" y="38100"/>
                  <a:pt x="262890" y="7144"/>
                </a:cubicBezTo>
                <a:lnTo>
                  <a:pt x="308515" y="42958"/>
                </a:lnTo>
                <a:cubicBezTo>
                  <a:pt x="296990" y="59722"/>
                  <a:pt x="288608" y="74104"/>
                  <a:pt x="283179" y="86201"/>
                </a:cubicBezTo>
                <a:cubicBezTo>
                  <a:pt x="277749" y="98298"/>
                  <a:pt x="272415" y="114395"/>
                  <a:pt x="267177" y="134588"/>
                </a:cubicBezTo>
                <a:lnTo>
                  <a:pt x="314135" y="134588"/>
                </a:lnTo>
                <a:lnTo>
                  <a:pt x="314135" y="267557"/>
                </a:lnTo>
                <a:close/>
              </a:path>
            </a:pathLst>
          </a:custGeom>
          <a:solidFill>
            <a:srgbClr val="185ADB"/>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E9CC0517-CCEF-4797-BD85-257A9CF056F7}"/>
              </a:ext>
            </a:extLst>
          </p:cNvPr>
          <p:cNvSpPr/>
          <p:nvPr/>
        </p:nvSpPr>
        <p:spPr>
          <a:xfrm>
            <a:off x="11317509" y="4433500"/>
            <a:ext cx="314325" cy="266700"/>
          </a:xfrm>
          <a:custGeom>
            <a:avLst/>
            <a:gdLst>
              <a:gd name="connsiteX0" fmla="*/ 7334 w 314325"/>
              <a:gd name="connsiteY0" fmla="*/ 7144 h 266700"/>
              <a:gd name="connsiteX1" fmla="*/ 124492 w 314325"/>
              <a:gd name="connsiteY1" fmla="*/ 7144 h 266700"/>
              <a:gd name="connsiteX2" fmla="*/ 124492 w 314325"/>
              <a:gd name="connsiteY2" fmla="*/ 71247 h 266700"/>
              <a:gd name="connsiteX3" fmla="*/ 109348 w 314325"/>
              <a:gd name="connsiteY3" fmla="*/ 176594 h 266700"/>
              <a:gd name="connsiteX4" fmla="*/ 58388 w 314325"/>
              <a:gd name="connsiteY4" fmla="*/ 267557 h 266700"/>
              <a:gd name="connsiteX5" fmla="*/ 12764 w 314325"/>
              <a:gd name="connsiteY5" fmla="*/ 231838 h 266700"/>
              <a:gd name="connsiteX6" fmla="*/ 38100 w 314325"/>
              <a:gd name="connsiteY6" fmla="*/ 188500 h 266700"/>
              <a:gd name="connsiteX7" fmla="*/ 54103 w 314325"/>
              <a:gd name="connsiteY7" fmla="*/ 140113 h 266700"/>
              <a:gd name="connsiteX8" fmla="*/ 7144 w 314325"/>
              <a:gd name="connsiteY8" fmla="*/ 140113 h 266700"/>
              <a:gd name="connsiteX9" fmla="*/ 7144 w 314325"/>
              <a:gd name="connsiteY9" fmla="*/ 7144 h 266700"/>
              <a:gd name="connsiteX10" fmla="*/ 197073 w 314325"/>
              <a:gd name="connsiteY10" fmla="*/ 7144 h 266700"/>
              <a:gd name="connsiteX11" fmla="*/ 313849 w 314325"/>
              <a:gd name="connsiteY11" fmla="*/ 7144 h 266700"/>
              <a:gd name="connsiteX12" fmla="*/ 313849 w 314325"/>
              <a:gd name="connsiteY12" fmla="*/ 71247 h 266700"/>
              <a:gd name="connsiteX13" fmla="*/ 298800 w 314325"/>
              <a:gd name="connsiteY13" fmla="*/ 176594 h 266700"/>
              <a:gd name="connsiteX14" fmla="*/ 247650 w 314325"/>
              <a:gd name="connsiteY14" fmla="*/ 267557 h 266700"/>
              <a:gd name="connsiteX15" fmla="*/ 202692 w 314325"/>
              <a:gd name="connsiteY15" fmla="*/ 231838 h 266700"/>
              <a:gd name="connsiteX16" fmla="*/ 228029 w 314325"/>
              <a:gd name="connsiteY16" fmla="*/ 188500 h 266700"/>
              <a:gd name="connsiteX17" fmla="*/ 243650 w 314325"/>
              <a:gd name="connsiteY17" fmla="*/ 140113 h 266700"/>
              <a:gd name="connsiteX18" fmla="*/ 197168 w 314325"/>
              <a:gd name="connsiteY18" fmla="*/ 140113 h 266700"/>
              <a:gd name="connsiteX19" fmla="*/ 197168 w 314325"/>
              <a:gd name="connsiteY19" fmla="*/ 714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266700">
                <a:moveTo>
                  <a:pt x="7334" y="7144"/>
                </a:moveTo>
                <a:lnTo>
                  <a:pt x="124492" y="7144"/>
                </a:lnTo>
                <a:lnTo>
                  <a:pt x="124492" y="71247"/>
                </a:lnTo>
                <a:cubicBezTo>
                  <a:pt x="124492" y="112109"/>
                  <a:pt x="119444" y="147256"/>
                  <a:pt x="109348" y="176594"/>
                </a:cubicBezTo>
                <a:cubicBezTo>
                  <a:pt x="99251" y="206026"/>
                  <a:pt x="82296" y="236316"/>
                  <a:pt x="58388" y="267557"/>
                </a:cubicBezTo>
                <a:lnTo>
                  <a:pt x="12764" y="231838"/>
                </a:lnTo>
                <a:cubicBezTo>
                  <a:pt x="24194" y="215170"/>
                  <a:pt x="32671" y="200692"/>
                  <a:pt x="38100" y="188500"/>
                </a:cubicBezTo>
                <a:cubicBezTo>
                  <a:pt x="43530" y="176308"/>
                  <a:pt x="48863" y="160116"/>
                  <a:pt x="54103" y="140113"/>
                </a:cubicBezTo>
                <a:lnTo>
                  <a:pt x="7144" y="140113"/>
                </a:lnTo>
                <a:lnTo>
                  <a:pt x="7144" y="7144"/>
                </a:lnTo>
                <a:close/>
                <a:moveTo>
                  <a:pt x="197073" y="7144"/>
                </a:moveTo>
                <a:lnTo>
                  <a:pt x="313849" y="7144"/>
                </a:lnTo>
                <a:lnTo>
                  <a:pt x="313849" y="71247"/>
                </a:lnTo>
                <a:cubicBezTo>
                  <a:pt x="313849" y="112109"/>
                  <a:pt x="308801" y="147256"/>
                  <a:pt x="298800" y="176594"/>
                </a:cubicBezTo>
                <a:cubicBezTo>
                  <a:pt x="288799" y="205931"/>
                  <a:pt x="271749" y="236316"/>
                  <a:pt x="247650" y="267557"/>
                </a:cubicBezTo>
                <a:lnTo>
                  <a:pt x="202692" y="231838"/>
                </a:lnTo>
                <a:cubicBezTo>
                  <a:pt x="214123" y="215170"/>
                  <a:pt x="222600" y="200692"/>
                  <a:pt x="228029" y="188500"/>
                </a:cubicBezTo>
                <a:cubicBezTo>
                  <a:pt x="233458" y="176308"/>
                  <a:pt x="238602" y="160116"/>
                  <a:pt x="243650" y="140113"/>
                </a:cubicBezTo>
                <a:lnTo>
                  <a:pt x="197168" y="140113"/>
                </a:lnTo>
                <a:lnTo>
                  <a:pt x="197168" y="7144"/>
                </a:lnTo>
                <a:close/>
              </a:path>
            </a:pathLst>
          </a:custGeom>
          <a:solidFill>
            <a:srgbClr val="185ADB"/>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4BE081BF-BE45-4FB8-A782-7E331FFCE2F6}"/>
              </a:ext>
            </a:extLst>
          </p:cNvPr>
          <p:cNvSpPr/>
          <p:nvPr/>
        </p:nvSpPr>
        <p:spPr>
          <a:xfrm>
            <a:off x="3924586" y="6072842"/>
            <a:ext cx="190500" cy="190500"/>
          </a:xfrm>
          <a:custGeom>
            <a:avLst/>
            <a:gdLst>
              <a:gd name="connsiteX0" fmla="*/ 183928 w 190500"/>
              <a:gd name="connsiteY0" fmla="*/ 95536 h 190500"/>
              <a:gd name="connsiteX1" fmla="*/ 95536 w 190500"/>
              <a:gd name="connsiteY1" fmla="*/ 183928 h 190500"/>
              <a:gd name="connsiteX2" fmla="*/ 7144 w 190500"/>
              <a:gd name="connsiteY2" fmla="*/ 95536 h 190500"/>
              <a:gd name="connsiteX3" fmla="*/ 95536 w 190500"/>
              <a:gd name="connsiteY3" fmla="*/ 7143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11F9197E-F5F7-4D68-8FB2-5CF62AAFBC67}"/>
              </a:ext>
            </a:extLst>
          </p:cNvPr>
          <p:cNvSpPr/>
          <p:nvPr/>
        </p:nvSpPr>
        <p:spPr>
          <a:xfrm>
            <a:off x="11105579" y="770192"/>
            <a:ext cx="190500" cy="190500"/>
          </a:xfrm>
          <a:custGeom>
            <a:avLst/>
            <a:gdLst>
              <a:gd name="connsiteX0" fmla="*/ 183928 w 190500"/>
              <a:gd name="connsiteY0" fmla="*/ 95536 h 190500"/>
              <a:gd name="connsiteX1" fmla="*/ 95535 w 190500"/>
              <a:gd name="connsiteY1" fmla="*/ 183928 h 190500"/>
              <a:gd name="connsiteX2" fmla="*/ 7143 w 190500"/>
              <a:gd name="connsiteY2" fmla="*/ 95536 h 190500"/>
              <a:gd name="connsiteX3" fmla="*/ 95535 w 190500"/>
              <a:gd name="connsiteY3" fmla="*/ 7144 h 190500"/>
              <a:gd name="connsiteX4" fmla="*/ 183928 w 190500"/>
              <a:gd name="connsiteY4" fmla="*/ 95536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w="9525"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xmlns="" id="{1AD15403-861A-47F1-BE64-3B6543AA2854}"/>
              </a:ext>
            </a:extLst>
          </p:cNvPr>
          <p:cNvSpPr txBox="1"/>
          <p:nvPr/>
        </p:nvSpPr>
        <p:spPr>
          <a:xfrm>
            <a:off x="4805552" y="1345685"/>
            <a:ext cx="6395277" cy="584775"/>
          </a:xfrm>
          <a:prstGeom prst="rect">
            <a:avLst/>
          </a:prstGeom>
          <a:noFill/>
        </p:spPr>
        <p:txBody>
          <a:bodyPr wrap="none" rtlCol="0">
            <a:spAutoFit/>
          </a:bodyPr>
          <a:lstStyle/>
          <a:p>
            <a:r>
              <a:rPr lang="en-US" sz="3200" b="1" dirty="0">
                <a:solidFill>
                  <a:schemeClr val="accent2"/>
                </a:solidFill>
              </a:rPr>
              <a:t>Welcome Message From </a:t>
            </a:r>
            <a:r>
              <a:rPr lang="en-US" sz="3200" b="1" dirty="0" smtClean="0">
                <a:solidFill>
                  <a:schemeClr val="accent2"/>
                </a:solidFill>
              </a:rPr>
              <a:t>Kaizen</a:t>
            </a:r>
            <a:endParaRPr lang="en-US" sz="3200" b="1" dirty="0">
              <a:solidFill>
                <a:schemeClr val="accent2"/>
              </a:solidFill>
            </a:endParaRPr>
          </a:p>
        </p:txBody>
      </p:sp>
      <p:sp>
        <p:nvSpPr>
          <p:cNvPr id="2" name="Rectangle 1">
            <a:extLst>
              <a:ext uri="{FF2B5EF4-FFF2-40B4-BE49-F238E27FC236}">
                <a16:creationId xmlns:a16="http://schemas.microsoft.com/office/drawing/2014/main" xmlns="" id="{38493CCC-2866-46CB-A818-7FBC3E4D426A}"/>
              </a:ext>
            </a:extLst>
          </p:cNvPr>
          <p:cNvSpPr/>
          <p:nvPr/>
        </p:nvSpPr>
        <p:spPr>
          <a:xfrm>
            <a:off x="5361952" y="2915946"/>
            <a:ext cx="6363321" cy="1384995"/>
          </a:xfrm>
          <a:prstGeom prst="rect">
            <a:avLst/>
          </a:prstGeom>
        </p:spPr>
        <p:txBody>
          <a:bodyPr wrap="square">
            <a:spAutoFit/>
          </a:bodyPr>
          <a:lstStyle/>
          <a:p>
            <a:r>
              <a:rPr lang="en-US" sz="2800" b="1" dirty="0">
                <a:latin typeface="Times New Roman" pitchFamily="18" charset="0"/>
                <a:cs typeface="Times New Roman" pitchFamily="18" charset="0"/>
              </a:rPr>
              <a:t>Gradio is a great library for quickly creating interactive web applications for machine learning models.</a:t>
            </a:r>
            <a:endParaRPr lang="en-US" sz="2800" b="1" dirty="0">
              <a:solidFill>
                <a:schemeClr val="accent1"/>
              </a:solidFill>
              <a:latin typeface="Times New Roman" pitchFamily="18" charset="0"/>
              <a:cs typeface="Times New Roman" pitchFamily="18" charset="0"/>
            </a:endParaRPr>
          </a:p>
        </p:txBody>
      </p:sp>
      <p:pic>
        <p:nvPicPr>
          <p:cNvPr id="12" name="Picture Placeholder 1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3235" r="3235"/>
          <a:stretch>
            <a:fillRect/>
          </a:stretch>
        </p:blipFill>
        <p:spPr>
          <a:xfrm>
            <a:off x="1393825" y="2089150"/>
            <a:ext cx="3033713" cy="3038475"/>
          </a:xfrm>
          <a:prstGeom prst="roundRect">
            <a:avLst>
              <a:gd name="adj" fmla="val 0"/>
            </a:avLst>
          </a:prstGeom>
          <a:solidFill>
            <a:schemeClr val="accent3"/>
          </a:solidFill>
        </p:spPr>
      </p:pic>
      <p:sp>
        <p:nvSpPr>
          <p:cNvPr id="3" name="Footer Placeholder 2"/>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5</a:t>
            </a:fld>
            <a:endParaRPr lang="en-US"/>
          </a:p>
        </p:txBody>
      </p:sp>
    </p:spTree>
    <p:extLst>
      <p:ext uri="{BB962C8B-B14F-4D97-AF65-F5344CB8AC3E}">
        <p14:creationId xmlns:p14="http://schemas.microsoft.com/office/powerpoint/2010/main" val="845107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2" presetClass="entr" presetSubtype="2" decel="10000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par>
                                <p:cTn id="23" presetID="21"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left)">
                                      <p:cBhvr>
                                        <p:cTn id="37" dur="2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Autofit/>
          </a:bodyPr>
          <a:lstStyle/>
          <a:p>
            <a:pPr algn="ctr"/>
            <a:r>
              <a:rPr lang="en-US" dirty="0">
                <a:latin typeface="Times New Roman" panose="02020603050405020304" pitchFamily="18" charset="0"/>
                <a:cs typeface="Times New Roman" panose="02020603050405020304" pitchFamily="18" charset="0"/>
              </a:rPr>
              <a:t>Cat-Dog </a:t>
            </a:r>
            <a:r>
              <a:rPr lang="en-US" dirty="0">
                <a:solidFill>
                  <a:schemeClr val="accent2"/>
                </a:solidFill>
                <a:latin typeface="Times New Roman" panose="02020603050405020304" pitchFamily="18" charset="0"/>
                <a:cs typeface="Times New Roman" panose="02020603050405020304" pitchFamily="18" charset="0"/>
              </a:rPr>
              <a:t>Image classification</a:t>
            </a:r>
            <a:endParaRPr lang="en-US" dirty="0"/>
          </a:p>
        </p:txBody>
      </p:sp>
      <p:pic>
        <p:nvPicPr>
          <p:cNvPr id="6" name="Content Placeholder 5"/>
          <p:cNvPicPr>
            <a:picLocks noGrp="1" noChangeAspect="1"/>
          </p:cNvPicPr>
          <p:nvPr>
            <p:ph idx="1"/>
          </p:nvPr>
        </p:nvPicPr>
        <p:blipFill>
          <a:blip r:embed="rId2"/>
          <a:stretch>
            <a:fillRect/>
          </a:stretch>
        </p:blipFill>
        <p:spPr>
          <a:xfrm>
            <a:off x="1690035" y="1687824"/>
            <a:ext cx="9091749" cy="3960416"/>
          </a:xfrm>
          <a:prstGeom prst="rect">
            <a:avLst/>
          </a:prstGeom>
        </p:spPr>
      </p:pic>
      <p:sp>
        <p:nvSpPr>
          <p:cNvPr id="4" name="Footer Placeholder 3"/>
          <p:cNvSpPr>
            <a:spLocks noGrp="1"/>
          </p:cNvSpPr>
          <p:nvPr>
            <p:ph type="ftr" sz="quarter" idx="11"/>
          </p:nvPr>
        </p:nvSpPr>
        <p:spPr/>
        <p:txBody>
          <a:bodyPr/>
          <a:lstStyle/>
          <a:p>
            <a:r>
              <a:rPr lang="en-US" smtClean="0"/>
              <a:t>Kaizen Group AI</a:t>
            </a:r>
            <a:endParaRPr lang="en-US"/>
          </a:p>
        </p:txBody>
      </p:sp>
      <p:sp>
        <p:nvSpPr>
          <p:cNvPr id="5" name="Slide Number Placeholder 4"/>
          <p:cNvSpPr>
            <a:spLocks noGrp="1"/>
          </p:cNvSpPr>
          <p:nvPr>
            <p:ph type="sldNum" sz="quarter" idx="12"/>
          </p:nvPr>
        </p:nvSpPr>
        <p:spPr/>
        <p:txBody>
          <a:bodyPr/>
          <a:lstStyle/>
          <a:p>
            <a:fld id="{02383E7E-9DFE-4A1E-AEC2-D2E19E891C2C}" type="slidenum">
              <a:rPr lang="en-US" smtClean="0"/>
              <a:t>50</a:t>
            </a:fld>
            <a:endParaRPr lang="en-US"/>
          </a:p>
        </p:txBody>
      </p:sp>
      <p:pic>
        <p:nvPicPr>
          <p:cNvPr id="3" name="Picture 2"/>
          <p:cNvPicPr>
            <a:picLocks noChangeAspect="1"/>
          </p:cNvPicPr>
          <p:nvPr/>
        </p:nvPicPr>
        <p:blipFill>
          <a:blip r:embed="rId3"/>
          <a:stretch>
            <a:fillRect/>
          </a:stretch>
        </p:blipFill>
        <p:spPr>
          <a:xfrm>
            <a:off x="3679321" y="663843"/>
            <a:ext cx="67737" cy="65028"/>
          </a:xfrm>
          <a:prstGeom prst="rect">
            <a:avLst/>
          </a:prstGeom>
        </p:spPr>
      </p:pic>
      <p:pic>
        <p:nvPicPr>
          <p:cNvPr id="7" name="Picture 6"/>
          <p:cNvPicPr>
            <a:picLocks noChangeAspect="1"/>
          </p:cNvPicPr>
          <p:nvPr/>
        </p:nvPicPr>
        <p:blipFill>
          <a:blip r:embed="rId3"/>
          <a:stretch>
            <a:fillRect/>
          </a:stretch>
        </p:blipFill>
        <p:spPr>
          <a:xfrm flipH="1" flipV="1">
            <a:off x="8586489" y="911524"/>
            <a:ext cx="47624" cy="45719"/>
          </a:xfrm>
          <a:prstGeom prst="rect">
            <a:avLst/>
          </a:prstGeom>
        </p:spPr>
      </p:pic>
      <p:pic>
        <p:nvPicPr>
          <p:cNvPr id="8" name="Picture 7"/>
          <p:cNvPicPr>
            <a:picLocks noChangeAspect="1"/>
          </p:cNvPicPr>
          <p:nvPr/>
        </p:nvPicPr>
        <p:blipFill>
          <a:blip r:embed="rId3"/>
          <a:stretch>
            <a:fillRect/>
          </a:stretch>
        </p:blipFill>
        <p:spPr>
          <a:xfrm>
            <a:off x="9814041" y="843335"/>
            <a:ext cx="142061" cy="136379"/>
          </a:xfrm>
          <a:prstGeom prst="rect">
            <a:avLst/>
          </a:prstGeom>
        </p:spPr>
      </p:pic>
      <p:pic>
        <p:nvPicPr>
          <p:cNvPr id="9" name="Picture 8"/>
          <p:cNvPicPr>
            <a:picLocks noChangeAspect="1"/>
          </p:cNvPicPr>
          <p:nvPr/>
        </p:nvPicPr>
        <p:blipFill>
          <a:blip r:embed="rId3"/>
          <a:stretch>
            <a:fillRect/>
          </a:stretch>
        </p:blipFill>
        <p:spPr>
          <a:xfrm>
            <a:off x="8362500" y="230811"/>
            <a:ext cx="139910" cy="134314"/>
          </a:xfrm>
          <a:prstGeom prst="rect">
            <a:avLst/>
          </a:prstGeom>
        </p:spPr>
      </p:pic>
      <p:pic>
        <p:nvPicPr>
          <p:cNvPr id="10" name="Picture 9"/>
          <p:cNvPicPr>
            <a:picLocks noChangeAspect="1"/>
          </p:cNvPicPr>
          <p:nvPr/>
        </p:nvPicPr>
        <p:blipFill>
          <a:blip r:embed="rId3"/>
          <a:stretch>
            <a:fillRect/>
          </a:stretch>
        </p:blipFill>
        <p:spPr>
          <a:xfrm flipV="1">
            <a:off x="5727214" y="1158833"/>
            <a:ext cx="90490" cy="86871"/>
          </a:xfrm>
          <a:prstGeom prst="rect">
            <a:avLst/>
          </a:prstGeom>
        </p:spPr>
      </p:pic>
    </p:spTree>
    <p:extLst>
      <p:ext uri="{BB962C8B-B14F-4D97-AF65-F5344CB8AC3E}">
        <p14:creationId xmlns:p14="http://schemas.microsoft.com/office/powerpoint/2010/main" val="353678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FB3B6680-8091-49D8-9194-DC39695FA9C6}"/>
              </a:ext>
            </a:extLst>
          </p:cNvPr>
          <p:cNvSpPr/>
          <p:nvPr/>
        </p:nvSpPr>
        <p:spPr>
          <a:xfrm flipH="1">
            <a:off x="1761565" y="1396079"/>
            <a:ext cx="97808" cy="136886"/>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1" name="Freeform: Shape 10">
            <a:extLst>
              <a:ext uri="{FF2B5EF4-FFF2-40B4-BE49-F238E27FC236}">
                <a16:creationId xmlns:a16="http://schemas.microsoft.com/office/drawing/2014/main" xmlns="" id="{74D2F300-1220-4BAF-A534-7BDC3FE5FE5C}"/>
              </a:ext>
            </a:extLst>
          </p:cNvPr>
          <p:cNvSpPr/>
          <p:nvPr/>
        </p:nvSpPr>
        <p:spPr>
          <a:xfrm flipH="1" flipV="1">
            <a:off x="11167983" y="3442913"/>
            <a:ext cx="147515" cy="115126"/>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2" name="Freeform: Shape 11">
            <a:extLst>
              <a:ext uri="{FF2B5EF4-FFF2-40B4-BE49-F238E27FC236}">
                <a16:creationId xmlns:a16="http://schemas.microsoft.com/office/drawing/2014/main" xmlns="" id="{64D90A04-D055-47B3-8270-342ECCD6870D}"/>
              </a:ext>
            </a:extLst>
          </p:cNvPr>
          <p:cNvSpPr/>
          <p:nvPr/>
        </p:nvSpPr>
        <p:spPr>
          <a:xfrm>
            <a:off x="10618374" y="376574"/>
            <a:ext cx="112379" cy="202005"/>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3" name="Freeform: Shape 12">
            <a:extLst>
              <a:ext uri="{FF2B5EF4-FFF2-40B4-BE49-F238E27FC236}">
                <a16:creationId xmlns:a16="http://schemas.microsoft.com/office/drawing/2014/main" xmlns="" id="{5842367B-0181-4A47-B5AC-17765E880880}"/>
              </a:ext>
            </a:extLst>
          </p:cNvPr>
          <p:cNvSpPr/>
          <p:nvPr/>
        </p:nvSpPr>
        <p:spPr>
          <a:xfrm>
            <a:off x="9452514" y="912112"/>
            <a:ext cx="45719" cy="66577"/>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3" y="222218"/>
                  <a:pt x="114681" y="222218"/>
                </a:cubicBezTo>
                <a:cubicBezTo>
                  <a:pt x="55290" y="222218"/>
                  <a:pt x="7144" y="174072"/>
                  <a:pt x="7144" y="114681"/>
                </a:cubicBezTo>
                <a:cubicBezTo>
                  <a:pt x="7144" y="55290"/>
                  <a:pt x="55290" y="7144"/>
                  <a:pt x="114681" y="7144"/>
                </a:cubicBezTo>
                <a:cubicBezTo>
                  <a:pt x="174073"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4" name="Freeform: Shape 13">
            <a:extLst>
              <a:ext uri="{FF2B5EF4-FFF2-40B4-BE49-F238E27FC236}">
                <a16:creationId xmlns:a16="http://schemas.microsoft.com/office/drawing/2014/main" xmlns="" id="{DEDC7519-7107-4C62-A556-53602F40DCEA}"/>
              </a:ext>
            </a:extLst>
          </p:cNvPr>
          <p:cNvSpPr/>
          <p:nvPr/>
        </p:nvSpPr>
        <p:spPr>
          <a:xfrm>
            <a:off x="837644" y="3207829"/>
            <a:ext cx="101414" cy="130448"/>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5" name="Freeform: Shape 14">
            <a:extLst>
              <a:ext uri="{FF2B5EF4-FFF2-40B4-BE49-F238E27FC236}">
                <a16:creationId xmlns:a16="http://schemas.microsoft.com/office/drawing/2014/main" xmlns="" id="{43E43D68-3ECE-4365-9F38-468817A6CFBD}"/>
              </a:ext>
            </a:extLst>
          </p:cNvPr>
          <p:cNvSpPr/>
          <p:nvPr/>
        </p:nvSpPr>
        <p:spPr>
          <a:xfrm flipH="1">
            <a:off x="7631143" y="5738526"/>
            <a:ext cx="118103" cy="110945"/>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6" name="Freeform: Shape 15">
            <a:extLst>
              <a:ext uri="{FF2B5EF4-FFF2-40B4-BE49-F238E27FC236}">
                <a16:creationId xmlns:a16="http://schemas.microsoft.com/office/drawing/2014/main" xmlns="" id="{6C4B6033-71DF-4494-BD96-2FEE2404F3FA}"/>
              </a:ext>
            </a:extLst>
          </p:cNvPr>
          <p:cNvSpPr/>
          <p:nvPr/>
        </p:nvSpPr>
        <p:spPr>
          <a:xfrm flipV="1">
            <a:off x="11241741" y="5126983"/>
            <a:ext cx="162865" cy="95814"/>
          </a:xfrm>
          <a:custGeom>
            <a:avLst/>
            <a:gdLst>
              <a:gd name="connsiteX0" fmla="*/ 222218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89" y="222218"/>
                  <a:pt x="7143" y="174072"/>
                  <a:pt x="7143" y="114681"/>
                </a:cubicBezTo>
                <a:cubicBezTo>
                  <a:pt x="7143" y="55290"/>
                  <a:pt x="55289"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7" name="Freeform: Shape 16">
            <a:extLst>
              <a:ext uri="{FF2B5EF4-FFF2-40B4-BE49-F238E27FC236}">
                <a16:creationId xmlns:a16="http://schemas.microsoft.com/office/drawing/2014/main" xmlns="" id="{F0951A8C-3FC1-41AC-8BB8-0A92D86B21C7}"/>
              </a:ext>
            </a:extLst>
          </p:cNvPr>
          <p:cNvSpPr/>
          <p:nvPr/>
        </p:nvSpPr>
        <p:spPr>
          <a:xfrm>
            <a:off x="2299446" y="605174"/>
            <a:ext cx="107351" cy="120967"/>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8" name="Freeform: Shape 17">
            <a:extLst>
              <a:ext uri="{FF2B5EF4-FFF2-40B4-BE49-F238E27FC236}">
                <a16:creationId xmlns:a16="http://schemas.microsoft.com/office/drawing/2014/main" xmlns="" id="{1AD4D46E-C4C1-4A92-8590-071DF5E565B7}"/>
              </a:ext>
            </a:extLst>
          </p:cNvPr>
          <p:cNvSpPr/>
          <p:nvPr/>
        </p:nvSpPr>
        <p:spPr>
          <a:xfrm>
            <a:off x="826104" y="578579"/>
            <a:ext cx="112954" cy="147562"/>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19" name="Freeform: Shape 18">
            <a:extLst>
              <a:ext uri="{FF2B5EF4-FFF2-40B4-BE49-F238E27FC236}">
                <a16:creationId xmlns:a16="http://schemas.microsoft.com/office/drawing/2014/main" xmlns="" id="{7AC8924E-CDD2-4B09-B404-C2565D591582}"/>
              </a:ext>
            </a:extLst>
          </p:cNvPr>
          <p:cNvSpPr/>
          <p:nvPr/>
        </p:nvSpPr>
        <p:spPr>
          <a:xfrm>
            <a:off x="1116106" y="5414545"/>
            <a:ext cx="80826" cy="165984"/>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3" y="222218"/>
                  <a:pt x="114681" y="222218"/>
                </a:cubicBezTo>
                <a:cubicBezTo>
                  <a:pt x="55290" y="222218"/>
                  <a:pt x="7144" y="174072"/>
                  <a:pt x="7144" y="114681"/>
                </a:cubicBezTo>
                <a:cubicBezTo>
                  <a:pt x="7144" y="55290"/>
                  <a:pt x="55290" y="7144"/>
                  <a:pt x="114681" y="7144"/>
                </a:cubicBezTo>
                <a:cubicBezTo>
                  <a:pt x="174073"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20" name="Freeform: Shape 19">
            <a:extLst>
              <a:ext uri="{FF2B5EF4-FFF2-40B4-BE49-F238E27FC236}">
                <a16:creationId xmlns:a16="http://schemas.microsoft.com/office/drawing/2014/main" xmlns="" id="{47970A1D-C28E-4A21-AC6D-39F6F1D50D94}"/>
              </a:ext>
            </a:extLst>
          </p:cNvPr>
          <p:cNvSpPr/>
          <p:nvPr/>
        </p:nvSpPr>
        <p:spPr>
          <a:xfrm>
            <a:off x="11407218" y="1146882"/>
            <a:ext cx="74866" cy="104552"/>
          </a:xfrm>
          <a:custGeom>
            <a:avLst/>
            <a:gdLst>
              <a:gd name="connsiteX0" fmla="*/ 222218 w 228600"/>
              <a:gd name="connsiteY0" fmla="*/ 114681 h 228600"/>
              <a:gd name="connsiteX1" fmla="*/ 114680 w 228600"/>
              <a:gd name="connsiteY1" fmla="*/ 222218 h 228600"/>
              <a:gd name="connsiteX2" fmla="*/ 7142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8" y="222218"/>
                  <a:pt x="7142" y="174072"/>
                  <a:pt x="7142" y="114681"/>
                </a:cubicBezTo>
                <a:cubicBezTo>
                  <a:pt x="7142" y="55290"/>
                  <a:pt x="55288"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27" name="Freeform: Shape 26">
            <a:extLst>
              <a:ext uri="{FF2B5EF4-FFF2-40B4-BE49-F238E27FC236}">
                <a16:creationId xmlns:a16="http://schemas.microsoft.com/office/drawing/2014/main" xmlns="" id="{91F0FE92-A0E0-4E10-BF6B-C5A5D22AAC1E}"/>
              </a:ext>
            </a:extLst>
          </p:cNvPr>
          <p:cNvSpPr/>
          <p:nvPr/>
        </p:nvSpPr>
        <p:spPr>
          <a:xfrm>
            <a:off x="3027186" y="1801906"/>
            <a:ext cx="2794879" cy="2353470"/>
          </a:xfrm>
          <a:custGeom>
            <a:avLst/>
            <a:gdLst>
              <a:gd name="connsiteX0" fmla="*/ 1174909 w 1181100"/>
              <a:gd name="connsiteY0" fmla="*/ 591026 h 1181100"/>
              <a:gd name="connsiteX1" fmla="*/ 591027 w 1181100"/>
              <a:gd name="connsiteY1" fmla="*/ 1174909 h 1181100"/>
              <a:gd name="connsiteX2" fmla="*/ 7144 w 1181100"/>
              <a:gd name="connsiteY2" fmla="*/ 591026 h 1181100"/>
              <a:gd name="connsiteX3" fmla="*/ 591027 w 1181100"/>
              <a:gd name="connsiteY3" fmla="*/ 7144 h 1181100"/>
              <a:gd name="connsiteX4" fmla="*/ 1174909 w 1181100"/>
              <a:gd name="connsiteY4" fmla="*/ 591026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00" h="1181100">
                <a:moveTo>
                  <a:pt x="1174909" y="591026"/>
                </a:moveTo>
                <a:cubicBezTo>
                  <a:pt x="1174909" y="913495"/>
                  <a:pt x="913496" y="1174909"/>
                  <a:pt x="591027" y="1174909"/>
                </a:cubicBezTo>
                <a:cubicBezTo>
                  <a:pt x="268557" y="1174909"/>
                  <a:pt x="7144" y="913495"/>
                  <a:pt x="7144" y="591026"/>
                </a:cubicBezTo>
                <a:cubicBezTo>
                  <a:pt x="7144" y="268557"/>
                  <a:pt x="268557" y="7144"/>
                  <a:pt x="591027" y="7144"/>
                </a:cubicBezTo>
                <a:cubicBezTo>
                  <a:pt x="913496" y="7144"/>
                  <a:pt x="1174909" y="268557"/>
                  <a:pt x="1174909" y="591026"/>
                </a:cubicBezTo>
                <a:close/>
              </a:path>
            </a:pathLst>
          </a:custGeom>
          <a:solidFill>
            <a:srgbClr val="FFC947"/>
          </a:solidFill>
          <a:ln w="9525" cap="flat">
            <a:noFill/>
            <a:prstDash val="solid"/>
            <a:miter/>
          </a:ln>
        </p:spPr>
        <p:txBody>
          <a:bodyPr rtlCol="0" anchor="ctr"/>
          <a:lstStyle/>
          <a:p>
            <a:pPr lvl="0" algn="ctr"/>
            <a:r>
              <a:rPr lang="en-US" sz="2000" b="1" dirty="0" smtClean="0">
                <a:solidFill>
                  <a:srgbClr val="000000"/>
                </a:solidFill>
                <a:latin typeface="Times New Roman" panose="02020603050405020304" pitchFamily="18" charset="0"/>
                <a:cs typeface="Times New Roman" panose="02020603050405020304" pitchFamily="18" charset="0"/>
              </a:rPr>
              <a:t>Images</a:t>
            </a:r>
          </a:p>
          <a:p>
            <a:pPr lvl="0" algn="ctr"/>
            <a:r>
              <a:rPr lang="en-US" sz="2000" b="1" dirty="0" smtClean="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&amp; </a:t>
            </a:r>
            <a:endParaRPr lang="en-US" sz="2000" b="1" dirty="0" smtClean="0">
              <a:solidFill>
                <a:srgbClr val="000000"/>
              </a:solidFill>
              <a:latin typeface="Times New Roman" panose="02020603050405020304" pitchFamily="18" charset="0"/>
              <a:cs typeface="Times New Roman" panose="02020603050405020304" pitchFamily="18" charset="0"/>
            </a:endParaRPr>
          </a:p>
          <a:p>
            <a:pPr lvl="0" algn="ctr"/>
            <a:r>
              <a:rPr lang="en-US" sz="2000" b="1" dirty="0" smtClean="0">
                <a:solidFill>
                  <a:srgbClr val="000000"/>
                </a:solidFill>
                <a:latin typeface="Times New Roman" panose="02020603050405020304" pitchFamily="18" charset="0"/>
                <a:cs typeface="Times New Roman" panose="02020603050405020304" pitchFamily="18" charset="0"/>
              </a:rPr>
              <a:t>Computer </a:t>
            </a:r>
            <a:r>
              <a:rPr lang="en-US" sz="2000" b="1" dirty="0">
                <a:solidFill>
                  <a:srgbClr val="000000"/>
                </a:solidFill>
                <a:latin typeface="Times New Roman" panose="02020603050405020304" pitchFamily="18" charset="0"/>
                <a:cs typeface="Times New Roman" panose="02020603050405020304" pitchFamily="18" charset="0"/>
              </a:rPr>
              <a:t>Vision Demo</a:t>
            </a:r>
            <a:endParaRPr kumimoji="0" lang="en-US" sz="2400" b="0" i="0" u="none" strike="noStrike" kern="1200" cap="none" spc="0" normalizeH="0" baseline="0" noProof="0" dirty="0">
              <a:ln>
                <a:noFill/>
              </a:ln>
              <a:solidFill>
                <a:prstClr val="black"/>
              </a:solidFill>
              <a:effectLst/>
              <a:uLnTx/>
              <a:uFillTx/>
              <a:latin typeface="quicksand"/>
              <a:ea typeface="+mn-ea"/>
              <a:cs typeface="+mn-cs"/>
            </a:endParaRPr>
          </a:p>
        </p:txBody>
      </p:sp>
      <p:sp>
        <p:nvSpPr>
          <p:cNvPr id="28" name="Freeform: Shape 27">
            <a:extLst>
              <a:ext uri="{FF2B5EF4-FFF2-40B4-BE49-F238E27FC236}">
                <a16:creationId xmlns:a16="http://schemas.microsoft.com/office/drawing/2014/main" xmlns="" id="{14DFE447-1D34-4A15-9E7E-A94A79E45C3C}"/>
              </a:ext>
            </a:extLst>
          </p:cNvPr>
          <p:cNvSpPr/>
          <p:nvPr/>
        </p:nvSpPr>
        <p:spPr>
          <a:xfrm>
            <a:off x="3741188" y="3558039"/>
            <a:ext cx="266700" cy="266700"/>
          </a:xfrm>
          <a:custGeom>
            <a:avLst/>
            <a:gdLst>
              <a:gd name="connsiteX0" fmla="*/ 268129 w 266700"/>
              <a:gd name="connsiteY0" fmla="*/ 137636 h 266700"/>
              <a:gd name="connsiteX1" fmla="*/ 137636 w 266700"/>
              <a:gd name="connsiteY1" fmla="*/ 268129 h 266700"/>
              <a:gd name="connsiteX2" fmla="*/ 7143 w 266700"/>
              <a:gd name="connsiteY2" fmla="*/ 137636 h 266700"/>
              <a:gd name="connsiteX3" fmla="*/ 137636 w 266700"/>
              <a:gd name="connsiteY3" fmla="*/ 7144 h 266700"/>
              <a:gd name="connsiteX4" fmla="*/ 268129 w 266700"/>
              <a:gd name="connsiteY4" fmla="*/ 137636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68129" y="137636"/>
                </a:moveTo>
                <a:cubicBezTo>
                  <a:pt x="268129" y="209706"/>
                  <a:pt x="209705" y="268129"/>
                  <a:pt x="137636" y="268129"/>
                </a:cubicBezTo>
                <a:cubicBezTo>
                  <a:pt x="65567" y="268129"/>
                  <a:pt x="7143" y="209706"/>
                  <a:pt x="7143" y="137636"/>
                </a:cubicBezTo>
                <a:cubicBezTo>
                  <a:pt x="7143" y="65567"/>
                  <a:pt x="65567" y="7144"/>
                  <a:pt x="137636" y="7144"/>
                </a:cubicBezTo>
                <a:cubicBezTo>
                  <a:pt x="209705" y="7144"/>
                  <a:pt x="268129" y="65567"/>
                  <a:pt x="268129" y="137636"/>
                </a:cubicBezTo>
                <a:close/>
              </a:path>
            </a:pathLst>
          </a:custGeom>
          <a:solidFill>
            <a:srgbClr val="FFC94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quicksand"/>
              <a:ea typeface="+mn-ea"/>
              <a:cs typeface="+mn-cs"/>
            </a:endParaRPr>
          </a:p>
        </p:txBody>
      </p:sp>
      <p:sp>
        <p:nvSpPr>
          <p:cNvPr id="30" name="Freeform: Shape 29">
            <a:extLst>
              <a:ext uri="{FF2B5EF4-FFF2-40B4-BE49-F238E27FC236}">
                <a16:creationId xmlns:a16="http://schemas.microsoft.com/office/drawing/2014/main" xmlns="" id="{773F2C2A-03AF-4E08-9734-5A1049EC93C4}"/>
              </a:ext>
            </a:extLst>
          </p:cNvPr>
          <p:cNvSpPr/>
          <p:nvPr/>
        </p:nvSpPr>
        <p:spPr>
          <a:xfrm>
            <a:off x="7039592" y="1801906"/>
            <a:ext cx="2231729" cy="2301940"/>
          </a:xfrm>
          <a:custGeom>
            <a:avLst/>
            <a:gdLst>
              <a:gd name="connsiteX0" fmla="*/ 1174909 w 1181100"/>
              <a:gd name="connsiteY0" fmla="*/ 591026 h 1181100"/>
              <a:gd name="connsiteX1" fmla="*/ 591026 w 1181100"/>
              <a:gd name="connsiteY1" fmla="*/ 1174909 h 1181100"/>
              <a:gd name="connsiteX2" fmla="*/ 7144 w 1181100"/>
              <a:gd name="connsiteY2" fmla="*/ 591026 h 1181100"/>
              <a:gd name="connsiteX3" fmla="*/ 591026 w 1181100"/>
              <a:gd name="connsiteY3" fmla="*/ 7144 h 1181100"/>
              <a:gd name="connsiteX4" fmla="*/ 1174909 w 1181100"/>
              <a:gd name="connsiteY4" fmla="*/ 591026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00" h="1181100">
                <a:moveTo>
                  <a:pt x="1174909" y="591026"/>
                </a:moveTo>
                <a:cubicBezTo>
                  <a:pt x="1174909" y="913495"/>
                  <a:pt x="913495" y="1174909"/>
                  <a:pt x="591026" y="1174909"/>
                </a:cubicBezTo>
                <a:cubicBezTo>
                  <a:pt x="268557" y="1174909"/>
                  <a:pt x="7144" y="913495"/>
                  <a:pt x="7144" y="591026"/>
                </a:cubicBezTo>
                <a:cubicBezTo>
                  <a:pt x="7144" y="268557"/>
                  <a:pt x="268557" y="7144"/>
                  <a:pt x="591026" y="7144"/>
                </a:cubicBezTo>
                <a:cubicBezTo>
                  <a:pt x="913495" y="7144"/>
                  <a:pt x="1174909" y="268557"/>
                  <a:pt x="1174909" y="591026"/>
                </a:cubicBezTo>
                <a:close/>
              </a:path>
            </a:pathLst>
          </a:custGeom>
          <a:solidFill>
            <a:srgbClr val="0A1931"/>
          </a:solidFill>
          <a:ln w="9525" cap="flat">
            <a:noFill/>
            <a:prstDash val="solid"/>
            <a:miter/>
          </a:ln>
        </p:spPr>
        <p:txBody>
          <a:bodyPr rtlCol="0" anchor="ctr"/>
          <a:lstStyle/>
          <a:p>
            <a:pPr lvl="0" algn="ctr"/>
            <a:r>
              <a:rPr lang="en-US" sz="2800" b="1" dirty="0" smtClean="0">
                <a:solidFill>
                  <a:schemeClr val="bg1"/>
                </a:solidFill>
                <a:latin typeface="Times New Roman" panose="02020603050405020304" pitchFamily="18" charset="0"/>
                <a:cs typeface="Times New Roman" panose="02020603050405020304" pitchFamily="18" charset="0"/>
              </a:rPr>
              <a:t>Audio</a:t>
            </a:r>
          </a:p>
          <a:p>
            <a:pPr lvl="0" algn="ctr"/>
            <a:r>
              <a:rPr lang="en-US" sz="2800" b="1" dirty="0" smtClean="0">
                <a:solidFill>
                  <a:schemeClr val="bg1"/>
                </a:solidFill>
                <a:latin typeface="Times New Roman" panose="02020603050405020304" pitchFamily="18" charset="0"/>
                <a:cs typeface="Times New Roman" panose="02020603050405020304" pitchFamily="18" charset="0"/>
              </a:rPr>
              <a:t> &amp;</a:t>
            </a:r>
          </a:p>
          <a:p>
            <a:pPr lvl="0" algn="ctr"/>
            <a:r>
              <a:rPr lang="en-US" sz="2800" b="1" dirty="0" smtClean="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Speech</a:t>
            </a:r>
            <a:endParaRPr kumimoji="0" lang="en-US" sz="3200" b="0" i="0" u="none" strike="noStrike" kern="1200" cap="none" spc="0" normalizeH="0" baseline="0" noProof="0" dirty="0">
              <a:ln>
                <a:noFill/>
              </a:ln>
              <a:solidFill>
                <a:schemeClr val="bg1"/>
              </a:solidFill>
              <a:effectLst/>
              <a:uLnTx/>
              <a:uFillTx/>
              <a:latin typeface="quicksand"/>
            </a:endParaRPr>
          </a:p>
        </p:txBody>
      </p:sp>
      <p:grpSp>
        <p:nvGrpSpPr>
          <p:cNvPr id="23" name="Group 22">
            <a:extLst>
              <a:ext uri="{FF2B5EF4-FFF2-40B4-BE49-F238E27FC236}">
                <a16:creationId xmlns:a16="http://schemas.microsoft.com/office/drawing/2014/main" xmlns="" id="{3D06B75B-F727-4355-86E6-B959757FC0C8}"/>
              </a:ext>
            </a:extLst>
          </p:cNvPr>
          <p:cNvGrpSpPr/>
          <p:nvPr/>
        </p:nvGrpSpPr>
        <p:grpSpPr>
          <a:xfrm>
            <a:off x="-54141" y="4176356"/>
            <a:ext cx="1959712" cy="769442"/>
            <a:chOff x="-54141" y="4176356"/>
            <a:chExt cx="1959712" cy="769442"/>
          </a:xfrm>
        </p:grpSpPr>
        <p:sp>
          <p:nvSpPr>
            <p:cNvPr id="2" name="TextBox 1">
              <a:extLst>
                <a:ext uri="{FF2B5EF4-FFF2-40B4-BE49-F238E27FC236}">
                  <a16:creationId xmlns:a16="http://schemas.microsoft.com/office/drawing/2014/main" xmlns="" id="{5157E796-D863-4479-B5B7-0FD8F82BE2CB}"/>
                </a:ext>
              </a:extLst>
            </p:cNvPr>
            <p:cNvSpPr txBox="1"/>
            <p:nvPr/>
          </p:nvSpPr>
          <p:spPr>
            <a:xfrm>
              <a:off x="-54141" y="4176356"/>
              <a:ext cx="16169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quicksand"/>
                <a:ea typeface="+mn-ea"/>
                <a:cs typeface="+mn-cs"/>
              </a:endParaRPr>
            </a:p>
          </p:txBody>
        </p:sp>
        <p:sp>
          <p:nvSpPr>
            <p:cNvPr id="39" name="Rectangle 38">
              <a:extLst>
                <a:ext uri="{FF2B5EF4-FFF2-40B4-BE49-F238E27FC236}">
                  <a16:creationId xmlns:a16="http://schemas.microsoft.com/office/drawing/2014/main" xmlns="" id="{F5BFD6BF-C505-4ED0-A19E-BCACD45D76E0}"/>
                </a:ext>
              </a:extLst>
            </p:cNvPr>
            <p:cNvSpPr/>
            <p:nvPr/>
          </p:nvSpPr>
          <p:spPr>
            <a:xfrm>
              <a:off x="104775" y="4576466"/>
              <a:ext cx="18007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A1931"/>
                </a:solidFill>
                <a:effectLst/>
                <a:uLnTx/>
                <a:uFillTx/>
                <a:latin typeface="quicksand"/>
                <a:ea typeface="+mn-ea"/>
                <a:cs typeface="+mn-cs"/>
              </a:endParaRPr>
            </a:p>
          </p:txBody>
        </p:sp>
      </p:grpSp>
      <p:sp>
        <p:nvSpPr>
          <p:cNvPr id="40" name="Rectangle 39">
            <a:extLst>
              <a:ext uri="{FF2B5EF4-FFF2-40B4-BE49-F238E27FC236}">
                <a16:creationId xmlns:a16="http://schemas.microsoft.com/office/drawing/2014/main" xmlns="" id="{161DF287-E13F-4554-A1B9-2AAB7466EBF5}"/>
              </a:ext>
            </a:extLst>
          </p:cNvPr>
          <p:cNvSpPr/>
          <p:nvPr/>
        </p:nvSpPr>
        <p:spPr>
          <a:xfrm>
            <a:off x="2079402" y="4576466"/>
            <a:ext cx="18007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A1931"/>
              </a:solidFill>
              <a:effectLst/>
              <a:uLnTx/>
              <a:uFillTx/>
              <a:latin typeface="quicksand"/>
              <a:ea typeface="+mn-ea"/>
              <a:cs typeface="+mn-cs"/>
            </a:endParaRPr>
          </a:p>
        </p:txBody>
      </p:sp>
      <p:grpSp>
        <p:nvGrpSpPr>
          <p:cNvPr id="35" name="Group 34">
            <a:extLst>
              <a:ext uri="{FF2B5EF4-FFF2-40B4-BE49-F238E27FC236}">
                <a16:creationId xmlns:a16="http://schemas.microsoft.com/office/drawing/2014/main" xmlns="" id="{9C3F5E62-3741-4D35-8580-7B5F599961DC}"/>
              </a:ext>
            </a:extLst>
          </p:cNvPr>
          <p:cNvGrpSpPr/>
          <p:nvPr/>
        </p:nvGrpSpPr>
        <p:grpSpPr>
          <a:xfrm>
            <a:off x="3027186" y="4103846"/>
            <a:ext cx="1800796" cy="900612"/>
            <a:chOff x="3027186" y="4103846"/>
            <a:chExt cx="1800796" cy="900612"/>
          </a:xfrm>
        </p:grpSpPr>
        <p:sp>
          <p:nvSpPr>
            <p:cNvPr id="4" name="Rectangle 3">
              <a:extLst>
                <a:ext uri="{FF2B5EF4-FFF2-40B4-BE49-F238E27FC236}">
                  <a16:creationId xmlns:a16="http://schemas.microsoft.com/office/drawing/2014/main" xmlns="" id="{7E3C7BF9-0E28-4273-8089-380DBC6EFEB5}"/>
                </a:ext>
              </a:extLst>
            </p:cNvPr>
            <p:cNvSpPr/>
            <p:nvPr/>
          </p:nvSpPr>
          <p:spPr>
            <a:xfrm>
              <a:off x="3835219" y="4103846"/>
              <a:ext cx="18473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947"/>
                </a:solidFill>
                <a:effectLst/>
                <a:uLnTx/>
                <a:uFillTx/>
                <a:latin typeface="quicksand"/>
                <a:ea typeface="+mn-ea"/>
                <a:cs typeface="+mn-cs"/>
              </a:endParaRPr>
            </a:p>
          </p:txBody>
        </p:sp>
        <p:sp>
          <p:nvSpPr>
            <p:cNvPr id="41" name="Rectangle 40">
              <a:extLst>
                <a:ext uri="{FF2B5EF4-FFF2-40B4-BE49-F238E27FC236}">
                  <a16:creationId xmlns:a16="http://schemas.microsoft.com/office/drawing/2014/main" xmlns="" id="{69C78080-E826-4E57-91FB-EFB0C3DC123E}"/>
                </a:ext>
              </a:extLst>
            </p:cNvPr>
            <p:cNvSpPr/>
            <p:nvPr/>
          </p:nvSpPr>
          <p:spPr>
            <a:xfrm>
              <a:off x="3027186" y="4635126"/>
              <a:ext cx="18007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A1931"/>
                </a:solidFill>
                <a:effectLst/>
                <a:uLnTx/>
                <a:uFillTx/>
                <a:latin typeface="quicksand"/>
                <a:ea typeface="+mn-ea"/>
                <a:cs typeface="+mn-cs"/>
              </a:endParaRPr>
            </a:p>
          </p:txBody>
        </p:sp>
      </p:grpSp>
      <p:grpSp>
        <p:nvGrpSpPr>
          <p:cNvPr id="38" name="Group 37">
            <a:extLst>
              <a:ext uri="{FF2B5EF4-FFF2-40B4-BE49-F238E27FC236}">
                <a16:creationId xmlns:a16="http://schemas.microsoft.com/office/drawing/2014/main" xmlns="" id="{5362AED0-8380-40CA-9272-4E95121B7850}"/>
              </a:ext>
            </a:extLst>
          </p:cNvPr>
          <p:cNvGrpSpPr/>
          <p:nvPr/>
        </p:nvGrpSpPr>
        <p:grpSpPr>
          <a:xfrm>
            <a:off x="6028752" y="4155376"/>
            <a:ext cx="1800796" cy="790422"/>
            <a:chOff x="6028752" y="4155376"/>
            <a:chExt cx="1800796" cy="790422"/>
          </a:xfrm>
        </p:grpSpPr>
        <p:sp>
          <p:nvSpPr>
            <p:cNvPr id="5" name="Rectangle 4">
              <a:extLst>
                <a:ext uri="{FF2B5EF4-FFF2-40B4-BE49-F238E27FC236}">
                  <a16:creationId xmlns:a16="http://schemas.microsoft.com/office/drawing/2014/main" xmlns="" id="{54E8C672-CE7F-41D5-8FD4-E3A8DC7CC444}"/>
                </a:ext>
              </a:extLst>
            </p:cNvPr>
            <p:cNvSpPr/>
            <p:nvPr/>
          </p:nvSpPr>
          <p:spPr>
            <a:xfrm>
              <a:off x="6836785" y="4155376"/>
              <a:ext cx="18473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quicksand"/>
                <a:ea typeface="+mn-ea"/>
                <a:cs typeface="+mn-cs"/>
              </a:endParaRPr>
            </a:p>
          </p:txBody>
        </p:sp>
        <p:sp>
          <p:nvSpPr>
            <p:cNvPr id="42" name="Rectangle 41">
              <a:extLst>
                <a:ext uri="{FF2B5EF4-FFF2-40B4-BE49-F238E27FC236}">
                  <a16:creationId xmlns:a16="http://schemas.microsoft.com/office/drawing/2014/main" xmlns="" id="{CDFA28ED-857E-46C0-AB7B-033F6CC5AC01}"/>
                </a:ext>
              </a:extLst>
            </p:cNvPr>
            <p:cNvSpPr/>
            <p:nvPr/>
          </p:nvSpPr>
          <p:spPr>
            <a:xfrm>
              <a:off x="6028752" y="4576466"/>
              <a:ext cx="18007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A1931"/>
                </a:solidFill>
                <a:effectLst/>
                <a:uLnTx/>
                <a:uFillTx/>
                <a:latin typeface="quicksand"/>
                <a:ea typeface="+mn-ea"/>
                <a:cs typeface="+mn-cs"/>
              </a:endParaRPr>
            </a:p>
          </p:txBody>
        </p:sp>
      </p:grpSp>
      <p:grpSp>
        <p:nvGrpSpPr>
          <p:cNvPr id="46" name="Group 45">
            <a:extLst>
              <a:ext uri="{FF2B5EF4-FFF2-40B4-BE49-F238E27FC236}">
                <a16:creationId xmlns:a16="http://schemas.microsoft.com/office/drawing/2014/main" xmlns="" id="{95E6A551-9C20-4442-BABE-EDD2D7D59979}"/>
              </a:ext>
            </a:extLst>
          </p:cNvPr>
          <p:cNvGrpSpPr/>
          <p:nvPr/>
        </p:nvGrpSpPr>
        <p:grpSpPr>
          <a:xfrm>
            <a:off x="8003475" y="4155376"/>
            <a:ext cx="1800796" cy="790422"/>
            <a:chOff x="8003475" y="4155376"/>
            <a:chExt cx="1800796" cy="790422"/>
          </a:xfrm>
        </p:grpSpPr>
        <p:sp>
          <p:nvSpPr>
            <p:cNvPr id="6" name="Rectangle 5">
              <a:extLst>
                <a:ext uri="{FF2B5EF4-FFF2-40B4-BE49-F238E27FC236}">
                  <a16:creationId xmlns:a16="http://schemas.microsoft.com/office/drawing/2014/main" xmlns="" id="{9F95865C-240D-4BB5-9904-CA53F0B4882F}"/>
                </a:ext>
              </a:extLst>
            </p:cNvPr>
            <p:cNvSpPr/>
            <p:nvPr/>
          </p:nvSpPr>
          <p:spPr>
            <a:xfrm>
              <a:off x="8811412" y="4155376"/>
              <a:ext cx="18473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85ADB"/>
                </a:solidFill>
                <a:effectLst/>
                <a:uLnTx/>
                <a:uFillTx/>
                <a:latin typeface="quicksand"/>
                <a:ea typeface="+mn-ea"/>
                <a:cs typeface="+mn-cs"/>
              </a:endParaRPr>
            </a:p>
          </p:txBody>
        </p:sp>
        <p:sp>
          <p:nvSpPr>
            <p:cNvPr id="43" name="Rectangle 42">
              <a:extLst>
                <a:ext uri="{FF2B5EF4-FFF2-40B4-BE49-F238E27FC236}">
                  <a16:creationId xmlns:a16="http://schemas.microsoft.com/office/drawing/2014/main" xmlns="" id="{93924A40-619C-4DA7-92A6-2CD46F56E865}"/>
                </a:ext>
              </a:extLst>
            </p:cNvPr>
            <p:cNvSpPr/>
            <p:nvPr/>
          </p:nvSpPr>
          <p:spPr>
            <a:xfrm>
              <a:off x="8003475" y="4576466"/>
              <a:ext cx="18007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A1931"/>
                </a:solidFill>
                <a:effectLst/>
                <a:uLnTx/>
                <a:uFillTx/>
                <a:latin typeface="quicksand"/>
                <a:ea typeface="+mn-ea"/>
                <a:cs typeface="+mn-cs"/>
              </a:endParaRPr>
            </a:p>
          </p:txBody>
        </p:sp>
      </p:grpSp>
      <p:grpSp>
        <p:nvGrpSpPr>
          <p:cNvPr id="47" name="Group 46">
            <a:extLst>
              <a:ext uri="{FF2B5EF4-FFF2-40B4-BE49-F238E27FC236}">
                <a16:creationId xmlns:a16="http://schemas.microsoft.com/office/drawing/2014/main" xmlns="" id="{B9884AC1-BA17-4178-9EF2-BB7A94B2EDF7}"/>
              </a:ext>
            </a:extLst>
          </p:cNvPr>
          <p:cNvGrpSpPr/>
          <p:nvPr/>
        </p:nvGrpSpPr>
        <p:grpSpPr>
          <a:xfrm>
            <a:off x="9978104" y="4176356"/>
            <a:ext cx="1800796" cy="769442"/>
            <a:chOff x="9978104" y="4176356"/>
            <a:chExt cx="1800796" cy="769442"/>
          </a:xfrm>
        </p:grpSpPr>
        <p:sp>
          <p:nvSpPr>
            <p:cNvPr id="7" name="Rectangle 6">
              <a:extLst>
                <a:ext uri="{FF2B5EF4-FFF2-40B4-BE49-F238E27FC236}">
                  <a16:creationId xmlns:a16="http://schemas.microsoft.com/office/drawing/2014/main" xmlns="" id="{860258BE-7427-4A33-B3CD-FFC135623E71}"/>
                </a:ext>
              </a:extLst>
            </p:cNvPr>
            <p:cNvSpPr/>
            <p:nvPr/>
          </p:nvSpPr>
          <p:spPr>
            <a:xfrm>
              <a:off x="10805631" y="4176356"/>
              <a:ext cx="18473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947"/>
                </a:solidFill>
                <a:effectLst/>
                <a:uLnTx/>
                <a:uFillTx/>
                <a:latin typeface="quicksand"/>
                <a:ea typeface="+mn-ea"/>
                <a:cs typeface="+mn-cs"/>
              </a:endParaRPr>
            </a:p>
          </p:txBody>
        </p:sp>
        <p:sp>
          <p:nvSpPr>
            <p:cNvPr id="44" name="Rectangle 43">
              <a:extLst>
                <a:ext uri="{FF2B5EF4-FFF2-40B4-BE49-F238E27FC236}">
                  <a16:creationId xmlns:a16="http://schemas.microsoft.com/office/drawing/2014/main" xmlns="" id="{EBE97AF9-5CB5-4474-BBFA-6BCA901A047C}"/>
                </a:ext>
              </a:extLst>
            </p:cNvPr>
            <p:cNvSpPr/>
            <p:nvPr/>
          </p:nvSpPr>
          <p:spPr>
            <a:xfrm>
              <a:off x="9978104" y="4576466"/>
              <a:ext cx="180079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A1931"/>
                </a:solidFill>
                <a:effectLst/>
                <a:uLnTx/>
                <a:uFillTx/>
                <a:latin typeface="quicksand"/>
                <a:ea typeface="+mn-ea"/>
                <a:cs typeface="+mn-cs"/>
              </a:endParaRPr>
            </a:p>
          </p:txBody>
        </p:sp>
      </p:grpSp>
      <p:sp>
        <p:nvSpPr>
          <p:cNvPr id="45" name="TextBox 44">
            <a:extLst>
              <a:ext uri="{FF2B5EF4-FFF2-40B4-BE49-F238E27FC236}">
                <a16:creationId xmlns:a16="http://schemas.microsoft.com/office/drawing/2014/main" xmlns="" id="{1B112056-E76A-4E62-B823-4C08DB4AE0D6}"/>
              </a:ext>
            </a:extLst>
          </p:cNvPr>
          <p:cNvSpPr txBox="1"/>
          <p:nvPr/>
        </p:nvSpPr>
        <p:spPr>
          <a:xfrm>
            <a:off x="1728920" y="578579"/>
            <a:ext cx="9187130" cy="646331"/>
          </a:xfrm>
          <a:prstGeom prst="rect">
            <a:avLst/>
          </a:prstGeom>
          <a:noFill/>
        </p:spPr>
        <p:txBody>
          <a:bodyPr wrap="none" rtlCol="0">
            <a:spAutoFit/>
          </a:bodyPr>
          <a:lstStyle/>
          <a:p>
            <a:pPr lvl="0" algn="ctr"/>
            <a:r>
              <a:rPr lang="en-US" sz="3600" b="1" dirty="0">
                <a:latin typeface="Times New Roman" panose="02020603050405020304" pitchFamily="18" charset="0"/>
                <a:cs typeface="Times New Roman" panose="02020603050405020304" pitchFamily="18" charset="0"/>
              </a:rPr>
              <a:t>Deploy a </a:t>
            </a:r>
            <a:r>
              <a:rPr lang="en-US" sz="3600" b="1" dirty="0">
                <a:solidFill>
                  <a:schemeClr val="accent2"/>
                </a:solidFill>
                <a:latin typeface="Times New Roman" panose="02020603050405020304" pitchFamily="18" charset="0"/>
                <a:cs typeface="Times New Roman" panose="02020603050405020304" pitchFamily="18" charset="0"/>
              </a:rPr>
              <a:t>Machine Learning Model </a:t>
            </a:r>
            <a:r>
              <a:rPr lang="en-US" sz="3600" b="1" dirty="0">
                <a:latin typeface="Times New Roman" panose="02020603050405020304" pitchFamily="18" charset="0"/>
                <a:cs typeface="Times New Roman" panose="02020603050405020304" pitchFamily="18" charset="0"/>
              </a:rPr>
              <a:t>on Gradio</a:t>
            </a:r>
            <a:endParaRPr kumimoji="0" lang="en-US" sz="3600" b="1" i="0" u="none" strike="noStrike" kern="1200" cap="none" spc="0" normalizeH="0" baseline="0" noProof="0" dirty="0">
              <a:ln>
                <a:noFill/>
              </a:ln>
              <a:solidFill>
                <a:srgbClr val="185ADB"/>
              </a:solidFill>
              <a:effectLst/>
              <a:uLnTx/>
              <a:uFillTx/>
              <a:latin typeface="quicksand"/>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quicksand"/>
                <a:ea typeface="+mn-ea"/>
                <a:cs typeface="+mn-cs"/>
              </a:rPr>
              <a:t>Kaizen Group AI</a:t>
            </a:r>
            <a:endParaRPr kumimoji="0" lang="en-US" sz="1200" b="0" i="0" u="none" strike="noStrike" kern="1200" cap="none" spc="0" normalizeH="0" baseline="0" noProof="0">
              <a:ln>
                <a:noFill/>
              </a:ln>
              <a:solidFill>
                <a:prstClr val="black">
                  <a:tint val="75000"/>
                </a:prstClr>
              </a:solidFill>
              <a:effectLst/>
              <a:uLnTx/>
              <a:uFillTx/>
              <a:latin typeface="quicksand"/>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83E7E-9DFE-4A1E-AEC2-D2E19E891C2C}" type="slidenum">
              <a:rPr kumimoji="0" lang="en-US" sz="1200" b="0" i="0" u="none" strike="noStrike" kern="1200" cap="none" spc="0" normalizeH="0" baseline="0" noProof="0" smtClean="0">
                <a:ln>
                  <a:noFill/>
                </a:ln>
                <a:solidFill>
                  <a:prstClr val="black">
                    <a:tint val="75000"/>
                  </a:prstClr>
                </a:solidFill>
                <a:effectLst/>
                <a:uLnTx/>
                <a:uFillTx/>
                <a:latin typeface="quicksa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quicksand"/>
              <a:ea typeface="+mn-ea"/>
              <a:cs typeface="+mn-cs"/>
            </a:endParaRPr>
          </a:p>
        </p:txBody>
      </p:sp>
      <p:sp>
        <p:nvSpPr>
          <p:cNvPr id="29" name="Rectangle 28"/>
          <p:cNvSpPr/>
          <p:nvPr/>
        </p:nvSpPr>
        <p:spPr>
          <a:xfrm>
            <a:off x="2538530" y="4196560"/>
            <a:ext cx="3642351" cy="99617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Image segmentation</a:t>
            </a:r>
          </a:p>
          <a:p>
            <a:pPr marL="228600" lvl="0" indent="-228600">
              <a:lnSpc>
                <a:spcPct val="90000"/>
              </a:lnSpc>
              <a:spcBef>
                <a:spcPts val="1000"/>
              </a:spcBef>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Image generation</a:t>
            </a:r>
          </a:p>
        </p:txBody>
      </p:sp>
      <p:sp>
        <p:nvSpPr>
          <p:cNvPr id="48" name="Rectangle 47"/>
          <p:cNvSpPr/>
          <p:nvPr/>
        </p:nvSpPr>
        <p:spPr>
          <a:xfrm>
            <a:off x="6929150" y="4103846"/>
            <a:ext cx="6096000" cy="1512209"/>
          </a:xfrm>
          <a:prstGeom prst="rect">
            <a:avLst/>
          </a:prstGeom>
        </p:spPr>
        <p:txBody>
          <a:bodyPr>
            <a:spAutoFit/>
          </a:bodyPr>
          <a:lstStyle/>
          <a:p>
            <a:pPr marL="228600" lvl="0" indent="-228600">
              <a:lnSpc>
                <a:spcPct val="90000"/>
              </a:lnSpc>
              <a:spcBef>
                <a:spcPts val="1000"/>
              </a:spcBef>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Text to Speech</a:t>
            </a:r>
          </a:p>
          <a:p>
            <a:pPr marL="228600" lvl="0" indent="-228600">
              <a:lnSpc>
                <a:spcPct val="90000"/>
              </a:lnSpc>
              <a:spcBef>
                <a:spcPts val="1000"/>
              </a:spcBef>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Speech to text</a:t>
            </a:r>
          </a:p>
          <a:p>
            <a:pPr marL="228600" lvl="0" indent="-228600">
              <a:lnSpc>
                <a:spcPct val="90000"/>
              </a:lnSpc>
              <a:spcBef>
                <a:spcPts val="1000"/>
              </a:spcBef>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Speaker verification</a:t>
            </a:r>
          </a:p>
        </p:txBody>
      </p:sp>
    </p:spTree>
    <p:extLst>
      <p:ext uri="{BB962C8B-B14F-4D97-AF65-F5344CB8AC3E}">
        <p14:creationId xmlns:p14="http://schemas.microsoft.com/office/powerpoint/2010/main" val="35238946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ppt_x"/>
                                          </p:val>
                                        </p:tav>
                                        <p:tav tm="100000">
                                          <p:val>
                                            <p:strVal val="#ppt_x"/>
                                          </p:val>
                                        </p:tav>
                                      </p:tavLst>
                                    </p:anim>
                                    <p:anim calcmode="lin" valueType="num">
                                      <p:cBhvr additive="base">
                                        <p:cTn id="8" dur="1000" fill="hold"/>
                                        <p:tgtEl>
                                          <p:spTgt spid="45"/>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par>
                          <p:cTn id="99" fill="hold">
                            <p:stCondLst>
                              <p:cond delay="1500"/>
                            </p:stCondLst>
                            <p:childTnLst>
                              <p:par>
                                <p:cTn id="100" presetID="10" presetClass="entr" presetSubtype="0"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7" grpId="0" animBg="1"/>
      <p:bldP spid="28" grpId="0" animBg="1"/>
      <p:bldP spid="30" grpId="0" animBg="1"/>
      <p:bldP spid="4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3D8D97E3-7B6E-45F5-8C90-0CFEA9E76B29}"/>
              </a:ext>
            </a:extLst>
          </p:cNvPr>
          <p:cNvGrpSpPr/>
          <p:nvPr/>
        </p:nvGrpSpPr>
        <p:grpSpPr>
          <a:xfrm>
            <a:off x="1222211" y="4034069"/>
            <a:ext cx="1314259" cy="1314259"/>
            <a:chOff x="984980" y="4445794"/>
            <a:chExt cx="1314259" cy="1314259"/>
          </a:xfrm>
        </p:grpSpPr>
        <p:sp>
          <p:nvSpPr>
            <p:cNvPr id="4" name="Freeform: Shape 3">
              <a:extLst>
                <a:ext uri="{FF2B5EF4-FFF2-40B4-BE49-F238E27FC236}">
                  <a16:creationId xmlns:a16="http://schemas.microsoft.com/office/drawing/2014/main" xmlns="" id="{9E6659C1-21C5-446A-83B0-1045C757933E}"/>
                </a:ext>
              </a:extLst>
            </p:cNvPr>
            <p:cNvSpPr/>
            <p:nvPr/>
          </p:nvSpPr>
          <p:spPr>
            <a:xfrm>
              <a:off x="984980" y="4445794"/>
              <a:ext cx="895350" cy="895350"/>
            </a:xfrm>
            <a:custGeom>
              <a:avLst/>
              <a:gdLst>
                <a:gd name="connsiteX0" fmla="*/ 726377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7 w 895350"/>
                <a:gd name="connsiteY5" fmla="*/ 7144 h 895350"/>
                <a:gd name="connsiteX6" fmla="*/ 891159 w 895350"/>
                <a:gd name="connsiteY6" fmla="*/ 171926 h 895350"/>
                <a:gd name="connsiteX7" fmla="*/ 891159 w 895350"/>
                <a:gd name="connsiteY7" fmla="*/ 726377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6" y="891159"/>
                  </a:lnTo>
                  <a:cubicBezTo>
                    <a:pt x="80963" y="891159"/>
                    <a:pt x="7144" y="817340"/>
                    <a:pt x="7144" y="726377"/>
                  </a:cubicBezTo>
                  <a:lnTo>
                    <a:pt x="7144" y="171926"/>
                  </a:lnTo>
                  <a:cubicBezTo>
                    <a:pt x="7144" y="80963"/>
                    <a:pt x="80963" y="7144"/>
                    <a:pt x="171926" y="7144"/>
                  </a:cubicBezTo>
                  <a:lnTo>
                    <a:pt x="726377" y="7144"/>
                  </a:lnTo>
                  <a:cubicBezTo>
                    <a:pt x="817340" y="7144"/>
                    <a:pt x="891159" y="80963"/>
                    <a:pt x="891159" y="171926"/>
                  </a:cubicBezTo>
                  <a:lnTo>
                    <a:pt x="891159" y="726377"/>
                  </a:lnTo>
                  <a:cubicBezTo>
                    <a:pt x="891159" y="817340"/>
                    <a:pt x="817340"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5BBDAF89-E010-4C92-A810-9AB1E0AADEFF}"/>
                </a:ext>
              </a:extLst>
            </p:cNvPr>
            <p:cNvSpPr/>
            <p:nvPr/>
          </p:nvSpPr>
          <p:spPr>
            <a:xfrm>
              <a:off x="1209008" y="4669822"/>
              <a:ext cx="895350" cy="895350"/>
            </a:xfrm>
            <a:custGeom>
              <a:avLst/>
              <a:gdLst>
                <a:gd name="connsiteX0" fmla="*/ 726377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7 w 895350"/>
                <a:gd name="connsiteY5" fmla="*/ 7144 h 895350"/>
                <a:gd name="connsiteX6" fmla="*/ 891159 w 895350"/>
                <a:gd name="connsiteY6" fmla="*/ 171926 h 895350"/>
                <a:gd name="connsiteX7" fmla="*/ 891159 w 895350"/>
                <a:gd name="connsiteY7" fmla="*/ 726377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6" y="891159"/>
                  </a:lnTo>
                  <a:cubicBezTo>
                    <a:pt x="80963" y="891159"/>
                    <a:pt x="7144" y="817341"/>
                    <a:pt x="7144" y="726377"/>
                  </a:cubicBezTo>
                  <a:lnTo>
                    <a:pt x="7144" y="171926"/>
                  </a:lnTo>
                  <a:cubicBezTo>
                    <a:pt x="7144" y="80963"/>
                    <a:pt x="80963" y="7144"/>
                    <a:pt x="171926" y="7144"/>
                  </a:cubicBezTo>
                  <a:lnTo>
                    <a:pt x="726377" y="7144"/>
                  </a:lnTo>
                  <a:cubicBezTo>
                    <a:pt x="817340" y="7144"/>
                    <a:pt x="891159" y="80963"/>
                    <a:pt x="891159" y="171926"/>
                  </a:cubicBezTo>
                  <a:lnTo>
                    <a:pt x="891159" y="726377"/>
                  </a:lnTo>
                  <a:cubicBezTo>
                    <a:pt x="891159" y="817436"/>
                    <a:pt x="817340" y="891159"/>
                    <a:pt x="726377" y="891159"/>
                  </a:cubicBezTo>
                  <a:close/>
                </a:path>
              </a:pathLst>
            </a:custGeom>
            <a:solidFill>
              <a:srgbClr val="0A1931"/>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25" name="Freeform: Shape 24">
              <a:extLst>
                <a:ext uri="{FF2B5EF4-FFF2-40B4-BE49-F238E27FC236}">
                  <a16:creationId xmlns:a16="http://schemas.microsoft.com/office/drawing/2014/main" xmlns="" id="{BC2DE15A-47BF-468F-878B-675E34ED97A9}"/>
                </a:ext>
              </a:extLst>
            </p:cNvPr>
            <p:cNvSpPr/>
            <p:nvPr/>
          </p:nvSpPr>
          <p:spPr>
            <a:xfrm>
              <a:off x="1899189" y="5360003"/>
              <a:ext cx="400050" cy="400050"/>
            </a:xfrm>
            <a:custGeom>
              <a:avLst/>
              <a:gdLst>
                <a:gd name="connsiteX0" fmla="*/ 394811 w 400050"/>
                <a:gd name="connsiteY0" fmla="*/ 200978 h 400050"/>
                <a:gd name="connsiteX1" fmla="*/ 200977 w 400050"/>
                <a:gd name="connsiteY1" fmla="*/ 394811 h 400050"/>
                <a:gd name="connsiteX2" fmla="*/ 7144 w 400050"/>
                <a:gd name="connsiteY2" fmla="*/ 200978 h 400050"/>
                <a:gd name="connsiteX3" fmla="*/ 200977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7" y="394811"/>
                  </a:cubicBezTo>
                  <a:cubicBezTo>
                    <a:pt x="93926" y="394811"/>
                    <a:pt x="7144" y="308029"/>
                    <a:pt x="7144" y="200978"/>
                  </a:cubicBezTo>
                  <a:cubicBezTo>
                    <a:pt x="7144" y="93926"/>
                    <a:pt x="93926" y="7144"/>
                    <a:pt x="200977" y="7144"/>
                  </a:cubicBezTo>
                  <a:cubicBezTo>
                    <a:pt x="308029" y="7144"/>
                    <a:pt x="394811" y="93927"/>
                    <a:pt x="394811" y="200978"/>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0B2F770D-5EDF-45B5-AA0A-7F9B47929B51}"/>
                </a:ext>
              </a:extLst>
            </p:cNvPr>
            <p:cNvSpPr/>
            <p:nvPr/>
          </p:nvSpPr>
          <p:spPr>
            <a:xfrm>
              <a:off x="1931669" y="4669822"/>
              <a:ext cx="180975" cy="180975"/>
            </a:xfrm>
            <a:custGeom>
              <a:avLst/>
              <a:gdLst>
                <a:gd name="connsiteX0" fmla="*/ 174212 w 180975"/>
                <a:gd name="connsiteY0" fmla="*/ 90678 h 180975"/>
                <a:gd name="connsiteX1" fmla="*/ 90678 w 180975"/>
                <a:gd name="connsiteY1" fmla="*/ 174212 h 180975"/>
                <a:gd name="connsiteX2" fmla="*/ 7144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4" y="136813"/>
                    <a:pt x="7144" y="90678"/>
                  </a:cubicBezTo>
                  <a:cubicBezTo>
                    <a:pt x="7144"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xmlns="" id="{4CB5322C-5FBC-4651-AF5F-173A47E0A84B}"/>
              </a:ext>
            </a:extLst>
          </p:cNvPr>
          <p:cNvGrpSpPr/>
          <p:nvPr/>
        </p:nvGrpSpPr>
        <p:grpSpPr>
          <a:xfrm>
            <a:off x="1219865" y="2620261"/>
            <a:ext cx="1313402" cy="1359218"/>
            <a:chOff x="6349936" y="2140267"/>
            <a:chExt cx="1313402" cy="1359218"/>
          </a:xfrm>
        </p:grpSpPr>
        <p:sp>
          <p:nvSpPr>
            <p:cNvPr id="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24"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458567" y="69933"/>
              <a:ext cx="7516801" cy="830997"/>
            </a:xfrm>
            <a:prstGeom prst="rect">
              <a:avLst/>
            </a:prstGeom>
            <a:noFill/>
          </p:spPr>
          <p:txBody>
            <a:bodyPr wrap="none" rtlCol="0">
              <a:spAutoFit/>
            </a:bodyPr>
            <a:lstStyle/>
            <a:p>
              <a:pPr algn="ctr"/>
              <a:r>
                <a:rPr lang="en-US" sz="4800" b="1" dirty="0">
                  <a:solidFill>
                    <a:schemeClr val="bg1"/>
                  </a:solidFill>
                  <a:latin typeface="+mj-lt"/>
                </a:rPr>
                <a:t>Hosting on a local server</a:t>
              </a:r>
            </a:p>
          </p:txBody>
        </p:sp>
      </p:grpSp>
      <p:sp>
        <p:nvSpPr>
          <p:cNvPr id="33" name="Rectangle 32">
            <a:extLst>
              <a:ext uri="{FF2B5EF4-FFF2-40B4-BE49-F238E27FC236}">
                <a16:creationId xmlns:a16="http://schemas.microsoft.com/office/drawing/2014/main" xmlns="" id="{0BF5281B-C5DA-4848-A908-31776066F6AB}"/>
              </a:ext>
            </a:extLst>
          </p:cNvPr>
          <p:cNvSpPr/>
          <p:nvPr/>
        </p:nvSpPr>
        <p:spPr>
          <a:xfrm>
            <a:off x="2514217" y="1507068"/>
            <a:ext cx="7591808"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Install </a:t>
            </a:r>
            <a:r>
              <a:rPr lang="en-US" sz="2000" b="1" dirty="0">
                <a:solidFill>
                  <a:schemeClr val="accent1"/>
                </a:solidFill>
                <a:latin typeface="Times New Roman" pitchFamily="18" charset="0"/>
                <a:cs typeface="Times New Roman" pitchFamily="18" charset="0"/>
              </a:rPr>
              <a:t>Gradio and the dependencies for your application</a:t>
            </a:r>
          </a:p>
        </p:txBody>
      </p:sp>
      <p:sp>
        <p:nvSpPr>
          <p:cNvPr id="34" name="Rectangle 33">
            <a:extLst>
              <a:ext uri="{FF2B5EF4-FFF2-40B4-BE49-F238E27FC236}">
                <a16:creationId xmlns:a16="http://schemas.microsoft.com/office/drawing/2014/main" xmlns="" id="{298EABFD-C589-445E-AC2F-19E20B377A8E}"/>
              </a:ext>
            </a:extLst>
          </p:cNvPr>
          <p:cNvSpPr/>
          <p:nvPr/>
        </p:nvSpPr>
        <p:spPr>
          <a:xfrm>
            <a:off x="2528276" y="4132640"/>
            <a:ext cx="8768373" cy="1631216"/>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Run the following command to start a Gradio server on your local </a:t>
            </a:r>
            <a:r>
              <a:rPr lang="en-US" sz="2000" b="1" dirty="0" smtClean="0">
                <a:solidFill>
                  <a:schemeClr val="accent1"/>
                </a:solidFill>
                <a:latin typeface="Times New Roman" pitchFamily="18" charset="0"/>
                <a:cs typeface="Times New Roman" pitchFamily="18" charset="0"/>
              </a:rPr>
              <a:t>machine:</a:t>
            </a:r>
          </a:p>
          <a:p>
            <a:endParaRPr lang="en-US" sz="2000" b="1" dirty="0">
              <a:solidFill>
                <a:schemeClr val="accent1"/>
              </a:solidFill>
              <a:latin typeface="Times New Roman" pitchFamily="18" charset="0"/>
              <a:cs typeface="Times New Roman" pitchFamily="18" charset="0"/>
            </a:endParaRPr>
          </a:p>
          <a:p>
            <a:r>
              <a:rPr lang="en-US" sz="2000" b="1" dirty="0" err="1">
                <a:solidFill>
                  <a:schemeClr val="accent1"/>
                </a:solidFill>
                <a:latin typeface="Times New Roman" pitchFamily="18" charset="0"/>
                <a:cs typeface="Times New Roman" pitchFamily="18" charset="0"/>
              </a:rPr>
              <a:t>gradio</a:t>
            </a:r>
            <a:r>
              <a:rPr lang="en-US" sz="2000" b="1" dirty="0">
                <a:solidFill>
                  <a:schemeClr val="accent1"/>
                </a:solidFill>
                <a:latin typeface="Times New Roman" pitchFamily="18" charset="0"/>
                <a:cs typeface="Times New Roman" pitchFamily="18" charset="0"/>
              </a:rPr>
              <a:t> run </a:t>
            </a:r>
            <a:r>
              <a:rPr lang="en-US" sz="2000" b="1" dirty="0" smtClean="0">
                <a:solidFill>
                  <a:schemeClr val="accent1"/>
                </a:solidFill>
                <a:latin typeface="Times New Roman" pitchFamily="18" charset="0"/>
                <a:cs typeface="Times New Roman" pitchFamily="18" charset="0"/>
              </a:rPr>
              <a:t>app.py</a:t>
            </a:r>
          </a:p>
          <a:p>
            <a:endParaRPr lang="en-US" sz="2000" b="1" dirty="0">
              <a:solidFill>
                <a:schemeClr val="accent1"/>
              </a:solidFill>
              <a:latin typeface="Times New Roman" pitchFamily="18" charset="0"/>
              <a:cs typeface="Times New Roman" pitchFamily="18" charset="0"/>
            </a:endParaRPr>
          </a:p>
          <a:p>
            <a:r>
              <a:rPr lang="en-US" sz="2000" b="1" dirty="0">
                <a:solidFill>
                  <a:schemeClr val="accent1"/>
                </a:solidFill>
                <a:latin typeface="Times New Roman" pitchFamily="18" charset="0"/>
                <a:cs typeface="Times New Roman" pitchFamily="18" charset="0"/>
              </a:rPr>
              <a:t>`http://localhost:8000`</a:t>
            </a:r>
          </a:p>
        </p:txBody>
      </p:sp>
      <p:sp>
        <p:nvSpPr>
          <p:cNvPr id="35" name="Rectangle 34">
            <a:extLst>
              <a:ext uri="{FF2B5EF4-FFF2-40B4-BE49-F238E27FC236}">
                <a16:creationId xmlns:a16="http://schemas.microsoft.com/office/drawing/2014/main" xmlns="" id="{47E8E618-CDF9-4EFB-B983-9C6A21F5E65E}"/>
              </a:ext>
            </a:extLst>
          </p:cNvPr>
          <p:cNvSpPr/>
          <p:nvPr/>
        </p:nvSpPr>
        <p:spPr>
          <a:xfrm>
            <a:off x="2601274" y="2856124"/>
            <a:ext cx="8321902"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Create a file called `app.py` that contains your Gradio application</a:t>
            </a: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52</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1216627" y="1235391"/>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336628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anim calcmode="lin" valueType="num">
                                      <p:cBhvr>
                                        <p:cTn id="12" dur="500" fill="hold"/>
                                        <p:tgtEl>
                                          <p:spTgt spid="33"/>
                                        </p:tgtEl>
                                        <p:attrNameLst>
                                          <p:attrName>ppt_x</p:attrName>
                                        </p:attrNameLst>
                                      </p:cBhvr>
                                      <p:tavLst>
                                        <p:tav tm="0">
                                          <p:val>
                                            <p:strVal val="#ppt_x"/>
                                          </p:val>
                                        </p:tav>
                                        <p:tav tm="100000">
                                          <p:val>
                                            <p:strVal val="#ppt_x"/>
                                          </p:val>
                                        </p:tav>
                                      </p:tavLst>
                                    </p:anim>
                                    <p:anim calcmode="lin" valueType="num">
                                      <p:cBhvr>
                                        <p:cTn id="13"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anim calcmode="lin" valueType="num">
                                      <p:cBhvr>
                                        <p:cTn id="22" dur="500" fill="hold"/>
                                        <p:tgtEl>
                                          <p:spTgt spid="34"/>
                                        </p:tgtEl>
                                        <p:attrNameLst>
                                          <p:attrName>ppt_x</p:attrName>
                                        </p:attrNameLst>
                                      </p:cBhvr>
                                      <p:tavLst>
                                        <p:tav tm="0">
                                          <p:val>
                                            <p:strVal val="#ppt_x"/>
                                          </p:val>
                                        </p:tav>
                                        <p:tav tm="100000">
                                          <p:val>
                                            <p:strVal val="#ppt_x"/>
                                          </p:val>
                                        </p:tav>
                                      </p:tavLst>
                                    </p:anim>
                                    <p:anim calcmode="lin" valueType="num">
                                      <p:cBhvr>
                                        <p:cTn id="23"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anim calcmode="lin" valueType="num">
                                      <p:cBhvr>
                                        <p:cTn id="32" dur="500" fill="hold"/>
                                        <p:tgtEl>
                                          <p:spTgt spid="35"/>
                                        </p:tgtEl>
                                        <p:attrNameLst>
                                          <p:attrName>ppt_x</p:attrName>
                                        </p:attrNameLst>
                                      </p:cBhvr>
                                      <p:tavLst>
                                        <p:tav tm="0">
                                          <p:val>
                                            <p:strVal val="#ppt_x"/>
                                          </p:val>
                                        </p:tav>
                                        <p:tav tm="100000">
                                          <p:val>
                                            <p:strVal val="#ppt_x"/>
                                          </p:val>
                                        </p:tav>
                                      </p:tavLst>
                                    </p:anim>
                                    <p:anim calcmode="lin" valueType="num">
                                      <p:cBhvr>
                                        <p:cTn id="33"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xmlns="" id="{D46994D1-6188-481D-BAA8-C8DA4641CF88}"/>
              </a:ext>
            </a:extLst>
          </p:cNvPr>
          <p:cNvSpPr/>
          <p:nvPr/>
        </p:nvSpPr>
        <p:spPr>
          <a:xfrm>
            <a:off x="1564195" y="6142958"/>
            <a:ext cx="228600" cy="228600"/>
          </a:xfrm>
          <a:custGeom>
            <a:avLst/>
            <a:gdLst>
              <a:gd name="connsiteX0" fmla="*/ 222218 w 228600"/>
              <a:gd name="connsiteY0" fmla="*/ 114681 h 228600"/>
              <a:gd name="connsiteX1" fmla="*/ 114681 w 228600"/>
              <a:gd name="connsiteY1" fmla="*/ 222218 h 228600"/>
              <a:gd name="connsiteX2" fmla="*/ 7144 w 228600"/>
              <a:gd name="connsiteY2" fmla="*/ 114681 h 228600"/>
              <a:gd name="connsiteX3" fmla="*/ 114681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1" y="222218"/>
                </a:cubicBezTo>
                <a:cubicBezTo>
                  <a:pt x="55290" y="222218"/>
                  <a:pt x="7144" y="174072"/>
                  <a:pt x="7144" y="114681"/>
                </a:cubicBezTo>
                <a:cubicBezTo>
                  <a:pt x="7144" y="55290"/>
                  <a:pt x="55290" y="7144"/>
                  <a:pt x="114681"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7DD0ACC-4BDE-4C74-B23E-3BEAD910C0DA}"/>
              </a:ext>
            </a:extLst>
          </p:cNvPr>
          <p:cNvSpPr/>
          <p:nvPr/>
        </p:nvSpPr>
        <p:spPr>
          <a:xfrm>
            <a:off x="11446954" y="621316"/>
            <a:ext cx="228600" cy="228600"/>
          </a:xfrm>
          <a:custGeom>
            <a:avLst/>
            <a:gdLst>
              <a:gd name="connsiteX0" fmla="*/ 222218 w 228600"/>
              <a:gd name="connsiteY0" fmla="*/ 114681 h 228600"/>
              <a:gd name="connsiteX1" fmla="*/ 114680 w 228600"/>
              <a:gd name="connsiteY1" fmla="*/ 222218 h 228600"/>
              <a:gd name="connsiteX2" fmla="*/ 7143 w 228600"/>
              <a:gd name="connsiteY2" fmla="*/ 114681 h 228600"/>
              <a:gd name="connsiteX3" fmla="*/ 114680 w 228600"/>
              <a:gd name="connsiteY3" fmla="*/ 7144 h 228600"/>
              <a:gd name="connsiteX4" fmla="*/ 222218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8" y="114681"/>
                </a:moveTo>
                <a:cubicBezTo>
                  <a:pt x="222218" y="174072"/>
                  <a:pt x="174072" y="222218"/>
                  <a:pt x="114680" y="222218"/>
                </a:cubicBezTo>
                <a:cubicBezTo>
                  <a:pt x="55289" y="222218"/>
                  <a:pt x="7143" y="174072"/>
                  <a:pt x="7143" y="114681"/>
                </a:cubicBezTo>
                <a:cubicBezTo>
                  <a:pt x="7143" y="55290"/>
                  <a:pt x="55289" y="7144"/>
                  <a:pt x="114680" y="7144"/>
                </a:cubicBezTo>
                <a:cubicBezTo>
                  <a:pt x="174072" y="7144"/>
                  <a:pt x="222218" y="55290"/>
                  <a:pt x="222218" y="114681"/>
                </a:cubicBezTo>
                <a:close/>
              </a:path>
            </a:pathLst>
          </a:custGeom>
          <a:solidFill>
            <a:srgbClr val="FFC94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40CCD7EB-2D63-46C9-8419-AF82810C0257}"/>
              </a:ext>
            </a:extLst>
          </p:cNvPr>
          <p:cNvSpPr/>
          <p:nvPr/>
        </p:nvSpPr>
        <p:spPr>
          <a:xfrm>
            <a:off x="10585513" y="5855494"/>
            <a:ext cx="228600" cy="228600"/>
          </a:xfrm>
          <a:custGeom>
            <a:avLst/>
            <a:gdLst>
              <a:gd name="connsiteX0" fmla="*/ 222219 w 228600"/>
              <a:gd name="connsiteY0" fmla="*/ 114681 h 228600"/>
              <a:gd name="connsiteX1" fmla="*/ 114681 w 228600"/>
              <a:gd name="connsiteY1" fmla="*/ 222218 h 228600"/>
              <a:gd name="connsiteX2" fmla="*/ 7143 w 228600"/>
              <a:gd name="connsiteY2" fmla="*/ 114681 h 228600"/>
              <a:gd name="connsiteX3" fmla="*/ 114681 w 228600"/>
              <a:gd name="connsiteY3" fmla="*/ 7144 h 228600"/>
              <a:gd name="connsiteX4" fmla="*/ 222219 w 228600"/>
              <a:gd name="connsiteY4" fmla="*/ 114681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219" y="114681"/>
                </a:moveTo>
                <a:cubicBezTo>
                  <a:pt x="222219" y="174072"/>
                  <a:pt x="174073" y="222218"/>
                  <a:pt x="114681" y="222218"/>
                </a:cubicBezTo>
                <a:cubicBezTo>
                  <a:pt x="55289" y="222218"/>
                  <a:pt x="7143" y="174072"/>
                  <a:pt x="7143" y="114681"/>
                </a:cubicBezTo>
                <a:cubicBezTo>
                  <a:pt x="7143" y="55290"/>
                  <a:pt x="55289" y="7144"/>
                  <a:pt x="114681" y="7144"/>
                </a:cubicBezTo>
                <a:cubicBezTo>
                  <a:pt x="174073" y="7144"/>
                  <a:pt x="222219" y="55290"/>
                  <a:pt x="222219" y="114681"/>
                </a:cubicBezTo>
                <a:close/>
              </a:path>
            </a:pathLst>
          </a:custGeom>
          <a:solidFill>
            <a:srgbClr val="FFC947"/>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xmlns="" id="{3D8D97E3-7B6E-45F5-8C90-0CFEA9E76B29}"/>
              </a:ext>
            </a:extLst>
          </p:cNvPr>
          <p:cNvGrpSpPr/>
          <p:nvPr/>
        </p:nvGrpSpPr>
        <p:grpSpPr>
          <a:xfrm>
            <a:off x="820501" y="4552841"/>
            <a:ext cx="1314259" cy="1314259"/>
            <a:chOff x="984980" y="4445794"/>
            <a:chExt cx="1314259" cy="1314259"/>
          </a:xfrm>
        </p:grpSpPr>
        <p:sp>
          <p:nvSpPr>
            <p:cNvPr id="4" name="Freeform: Shape 3">
              <a:extLst>
                <a:ext uri="{FF2B5EF4-FFF2-40B4-BE49-F238E27FC236}">
                  <a16:creationId xmlns:a16="http://schemas.microsoft.com/office/drawing/2014/main" xmlns="" id="{9E6659C1-21C5-446A-83B0-1045C757933E}"/>
                </a:ext>
              </a:extLst>
            </p:cNvPr>
            <p:cNvSpPr/>
            <p:nvPr/>
          </p:nvSpPr>
          <p:spPr>
            <a:xfrm>
              <a:off x="984980" y="4445794"/>
              <a:ext cx="895350" cy="895350"/>
            </a:xfrm>
            <a:custGeom>
              <a:avLst/>
              <a:gdLst>
                <a:gd name="connsiteX0" fmla="*/ 726377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7 w 895350"/>
                <a:gd name="connsiteY5" fmla="*/ 7144 h 895350"/>
                <a:gd name="connsiteX6" fmla="*/ 891159 w 895350"/>
                <a:gd name="connsiteY6" fmla="*/ 171926 h 895350"/>
                <a:gd name="connsiteX7" fmla="*/ 891159 w 895350"/>
                <a:gd name="connsiteY7" fmla="*/ 726377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6" y="891159"/>
                  </a:lnTo>
                  <a:cubicBezTo>
                    <a:pt x="80963" y="891159"/>
                    <a:pt x="7144" y="817340"/>
                    <a:pt x="7144" y="726377"/>
                  </a:cubicBezTo>
                  <a:lnTo>
                    <a:pt x="7144" y="171926"/>
                  </a:lnTo>
                  <a:cubicBezTo>
                    <a:pt x="7144" y="80963"/>
                    <a:pt x="80963" y="7144"/>
                    <a:pt x="171926" y="7144"/>
                  </a:cubicBezTo>
                  <a:lnTo>
                    <a:pt x="726377" y="7144"/>
                  </a:lnTo>
                  <a:cubicBezTo>
                    <a:pt x="817340" y="7144"/>
                    <a:pt x="891159" y="80963"/>
                    <a:pt x="891159" y="171926"/>
                  </a:cubicBezTo>
                  <a:lnTo>
                    <a:pt x="891159" y="726377"/>
                  </a:lnTo>
                  <a:cubicBezTo>
                    <a:pt x="891159" y="817340"/>
                    <a:pt x="817340"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5BBDAF89-E010-4C92-A810-9AB1E0AADEFF}"/>
                </a:ext>
              </a:extLst>
            </p:cNvPr>
            <p:cNvSpPr/>
            <p:nvPr/>
          </p:nvSpPr>
          <p:spPr>
            <a:xfrm>
              <a:off x="1209008" y="4669822"/>
              <a:ext cx="895350" cy="895350"/>
            </a:xfrm>
            <a:custGeom>
              <a:avLst/>
              <a:gdLst>
                <a:gd name="connsiteX0" fmla="*/ 726377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7 w 895350"/>
                <a:gd name="connsiteY5" fmla="*/ 7144 h 895350"/>
                <a:gd name="connsiteX6" fmla="*/ 891159 w 895350"/>
                <a:gd name="connsiteY6" fmla="*/ 171926 h 895350"/>
                <a:gd name="connsiteX7" fmla="*/ 891159 w 895350"/>
                <a:gd name="connsiteY7" fmla="*/ 726377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6" y="891159"/>
                  </a:lnTo>
                  <a:cubicBezTo>
                    <a:pt x="80963" y="891159"/>
                    <a:pt x="7144" y="817341"/>
                    <a:pt x="7144" y="726377"/>
                  </a:cubicBezTo>
                  <a:lnTo>
                    <a:pt x="7144" y="171926"/>
                  </a:lnTo>
                  <a:cubicBezTo>
                    <a:pt x="7144" y="80963"/>
                    <a:pt x="80963" y="7144"/>
                    <a:pt x="171926" y="7144"/>
                  </a:cubicBezTo>
                  <a:lnTo>
                    <a:pt x="726377" y="7144"/>
                  </a:lnTo>
                  <a:cubicBezTo>
                    <a:pt x="817340" y="7144"/>
                    <a:pt x="891159" y="80963"/>
                    <a:pt x="891159" y="171926"/>
                  </a:cubicBezTo>
                  <a:lnTo>
                    <a:pt x="891159" y="726377"/>
                  </a:lnTo>
                  <a:cubicBezTo>
                    <a:pt x="891159" y="817436"/>
                    <a:pt x="817340" y="891159"/>
                    <a:pt x="726377" y="891159"/>
                  </a:cubicBezTo>
                  <a:close/>
                </a:path>
              </a:pathLst>
            </a:custGeom>
            <a:solidFill>
              <a:srgbClr val="0A1931"/>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rPr>
                <a:t>5</a:t>
              </a:r>
              <a:endParaRPr lang="en-US" sz="2800" b="1" dirty="0">
                <a:solidFill>
                  <a:schemeClr val="bg1"/>
                </a:solidFill>
              </a:endParaRPr>
            </a:p>
          </p:txBody>
        </p:sp>
        <p:sp>
          <p:nvSpPr>
            <p:cNvPr id="25" name="Freeform: Shape 24">
              <a:extLst>
                <a:ext uri="{FF2B5EF4-FFF2-40B4-BE49-F238E27FC236}">
                  <a16:creationId xmlns:a16="http://schemas.microsoft.com/office/drawing/2014/main" xmlns="" id="{BC2DE15A-47BF-468F-878B-675E34ED97A9}"/>
                </a:ext>
              </a:extLst>
            </p:cNvPr>
            <p:cNvSpPr/>
            <p:nvPr/>
          </p:nvSpPr>
          <p:spPr>
            <a:xfrm>
              <a:off x="1899189" y="5360003"/>
              <a:ext cx="400050" cy="400050"/>
            </a:xfrm>
            <a:custGeom>
              <a:avLst/>
              <a:gdLst>
                <a:gd name="connsiteX0" fmla="*/ 394811 w 400050"/>
                <a:gd name="connsiteY0" fmla="*/ 200978 h 400050"/>
                <a:gd name="connsiteX1" fmla="*/ 200977 w 400050"/>
                <a:gd name="connsiteY1" fmla="*/ 394811 h 400050"/>
                <a:gd name="connsiteX2" fmla="*/ 7144 w 400050"/>
                <a:gd name="connsiteY2" fmla="*/ 200978 h 400050"/>
                <a:gd name="connsiteX3" fmla="*/ 200977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7" y="394811"/>
                  </a:cubicBezTo>
                  <a:cubicBezTo>
                    <a:pt x="93926" y="394811"/>
                    <a:pt x="7144" y="308029"/>
                    <a:pt x="7144" y="200978"/>
                  </a:cubicBezTo>
                  <a:cubicBezTo>
                    <a:pt x="7144" y="93926"/>
                    <a:pt x="93926" y="7144"/>
                    <a:pt x="200977" y="7144"/>
                  </a:cubicBezTo>
                  <a:cubicBezTo>
                    <a:pt x="308029" y="7144"/>
                    <a:pt x="394811" y="93927"/>
                    <a:pt x="394811" y="200978"/>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0B2F770D-5EDF-45B5-AA0A-7F9B47929B51}"/>
                </a:ext>
              </a:extLst>
            </p:cNvPr>
            <p:cNvSpPr/>
            <p:nvPr/>
          </p:nvSpPr>
          <p:spPr>
            <a:xfrm>
              <a:off x="1931669" y="4669822"/>
              <a:ext cx="180975" cy="180975"/>
            </a:xfrm>
            <a:custGeom>
              <a:avLst/>
              <a:gdLst>
                <a:gd name="connsiteX0" fmla="*/ 174212 w 180975"/>
                <a:gd name="connsiteY0" fmla="*/ 90678 h 180975"/>
                <a:gd name="connsiteX1" fmla="*/ 90678 w 180975"/>
                <a:gd name="connsiteY1" fmla="*/ 174212 h 180975"/>
                <a:gd name="connsiteX2" fmla="*/ 7144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4" y="136813"/>
                    <a:pt x="7144" y="90678"/>
                  </a:cubicBezTo>
                  <a:cubicBezTo>
                    <a:pt x="7144"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134760" y="69933"/>
              <a:ext cx="8164416" cy="830997"/>
            </a:xfrm>
            <a:prstGeom prst="rect">
              <a:avLst/>
            </a:prstGeom>
            <a:noFill/>
          </p:spPr>
          <p:txBody>
            <a:bodyPr wrap="none" rtlCol="0">
              <a:spAutoFit/>
            </a:bodyPr>
            <a:lstStyle/>
            <a:p>
              <a:pPr algn="ctr"/>
              <a:r>
                <a:rPr lang="en-US" sz="4800" b="1" dirty="0">
                  <a:solidFill>
                    <a:schemeClr val="bg1"/>
                  </a:solidFill>
                  <a:latin typeface="+mj-lt"/>
                </a:rPr>
                <a:t>Hosting on a remote server</a:t>
              </a:r>
            </a:p>
          </p:txBody>
        </p:sp>
      </p:grpSp>
      <p:sp>
        <p:nvSpPr>
          <p:cNvPr id="33" name="Rectangle 32">
            <a:extLst>
              <a:ext uri="{FF2B5EF4-FFF2-40B4-BE49-F238E27FC236}">
                <a16:creationId xmlns:a16="http://schemas.microsoft.com/office/drawing/2014/main" xmlns="" id="{0BF5281B-C5DA-4848-A908-31776066F6AB}"/>
              </a:ext>
            </a:extLst>
          </p:cNvPr>
          <p:cNvSpPr/>
          <p:nvPr/>
        </p:nvSpPr>
        <p:spPr>
          <a:xfrm>
            <a:off x="2168806" y="1696521"/>
            <a:ext cx="3812573" cy="1015663"/>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Rent a server from a cloud provider such as AWS, Azure, or Google Cloud Platform.</a:t>
            </a:r>
          </a:p>
        </p:txBody>
      </p:sp>
      <p:sp>
        <p:nvSpPr>
          <p:cNvPr id="34" name="Rectangle 33">
            <a:extLst>
              <a:ext uri="{FF2B5EF4-FFF2-40B4-BE49-F238E27FC236}">
                <a16:creationId xmlns:a16="http://schemas.microsoft.com/office/drawing/2014/main" xmlns="" id="{298EABFD-C589-445E-AC2F-19E20B377A8E}"/>
              </a:ext>
            </a:extLst>
          </p:cNvPr>
          <p:cNvSpPr/>
          <p:nvPr/>
        </p:nvSpPr>
        <p:spPr>
          <a:xfrm>
            <a:off x="2126566" y="4651412"/>
            <a:ext cx="9320387" cy="1015663"/>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Deploy the </a:t>
            </a:r>
            <a:r>
              <a:rPr lang="en-US" sz="2000" b="1" dirty="0" err="1">
                <a:solidFill>
                  <a:schemeClr val="accent1"/>
                </a:solidFill>
                <a:latin typeface="Times New Roman" pitchFamily="18" charset="0"/>
                <a:cs typeface="Times New Roman" pitchFamily="18" charset="0"/>
              </a:rPr>
              <a:t>Docker</a:t>
            </a:r>
            <a:r>
              <a:rPr lang="en-US" sz="2000" b="1" dirty="0">
                <a:solidFill>
                  <a:schemeClr val="accent1"/>
                </a:solidFill>
                <a:latin typeface="Times New Roman" pitchFamily="18" charset="0"/>
                <a:cs typeface="Times New Roman" pitchFamily="18" charset="0"/>
              </a:rPr>
              <a:t> image to your remote server by running the following command</a:t>
            </a:r>
            <a:r>
              <a:rPr lang="en-US" sz="2000" b="1" dirty="0" smtClean="0">
                <a:solidFill>
                  <a:schemeClr val="accent1"/>
                </a:solidFill>
                <a:latin typeface="Times New Roman" pitchFamily="18" charset="0"/>
                <a:cs typeface="Times New Roman" pitchFamily="18" charset="0"/>
              </a:rPr>
              <a:t>:</a:t>
            </a:r>
          </a:p>
          <a:p>
            <a:r>
              <a:rPr lang="en-US" sz="2000" b="1" dirty="0" err="1">
                <a:solidFill>
                  <a:schemeClr val="accent1"/>
                </a:solidFill>
                <a:latin typeface="Times New Roman" pitchFamily="18" charset="0"/>
                <a:cs typeface="Times New Roman" pitchFamily="18" charset="0"/>
              </a:rPr>
              <a:t>docker</a:t>
            </a:r>
            <a:r>
              <a:rPr lang="en-US" sz="2000" b="1" dirty="0">
                <a:solidFill>
                  <a:schemeClr val="accent1"/>
                </a:solidFill>
                <a:latin typeface="Times New Roman" pitchFamily="18" charset="0"/>
                <a:cs typeface="Times New Roman" pitchFamily="18" charset="0"/>
              </a:rPr>
              <a:t> run -p 8000:8000 </a:t>
            </a:r>
            <a:r>
              <a:rPr lang="en-US" sz="2000" b="1" dirty="0" smtClean="0">
                <a:solidFill>
                  <a:schemeClr val="accent1"/>
                </a:solidFill>
                <a:latin typeface="Times New Roman" pitchFamily="18" charset="0"/>
                <a:cs typeface="Times New Roman" pitchFamily="18" charset="0"/>
              </a:rPr>
              <a:t>my-app</a:t>
            </a:r>
            <a:endParaRPr lang="en-US" sz="2000" b="1" dirty="0">
              <a:solidFill>
                <a:schemeClr val="accent1"/>
              </a:solidFill>
              <a:latin typeface="Times New Roman" pitchFamily="18" charset="0"/>
              <a:cs typeface="Times New Roman" pitchFamily="18" charset="0"/>
            </a:endParaRPr>
          </a:p>
          <a:p>
            <a:r>
              <a:rPr lang="en-US" sz="2000" b="1" dirty="0">
                <a:solidFill>
                  <a:schemeClr val="accent1"/>
                </a:solidFill>
                <a:latin typeface="Times New Roman" pitchFamily="18" charset="0"/>
                <a:cs typeface="Times New Roman" pitchFamily="18" charset="0"/>
              </a:rPr>
              <a:t>`http://&lt;</a:t>
            </a:r>
            <a:r>
              <a:rPr lang="en-US" sz="2000" b="1" dirty="0" err="1">
                <a:solidFill>
                  <a:schemeClr val="accent1"/>
                </a:solidFill>
                <a:latin typeface="Times New Roman" pitchFamily="18" charset="0"/>
                <a:cs typeface="Times New Roman" pitchFamily="18" charset="0"/>
              </a:rPr>
              <a:t>your_server_ip</a:t>
            </a:r>
            <a:r>
              <a:rPr lang="en-US" sz="2000" b="1" dirty="0">
                <a:solidFill>
                  <a:schemeClr val="accent1"/>
                </a:solidFill>
                <a:latin typeface="Times New Roman" pitchFamily="18" charset="0"/>
                <a:cs typeface="Times New Roman" pitchFamily="18" charset="0"/>
              </a:rPr>
              <a:t>&gt;:8000`</a:t>
            </a:r>
          </a:p>
        </p:txBody>
      </p:sp>
      <p:sp>
        <p:nvSpPr>
          <p:cNvPr id="35" name="Rectangle 34">
            <a:extLst>
              <a:ext uri="{FF2B5EF4-FFF2-40B4-BE49-F238E27FC236}">
                <a16:creationId xmlns:a16="http://schemas.microsoft.com/office/drawing/2014/main" xmlns="" id="{47E8E618-CDF9-4EFB-B983-9C6A21F5E65E}"/>
              </a:ext>
            </a:extLst>
          </p:cNvPr>
          <p:cNvSpPr/>
          <p:nvPr/>
        </p:nvSpPr>
        <p:spPr>
          <a:xfrm>
            <a:off x="7459660" y="1696521"/>
            <a:ext cx="4152900" cy="1015663"/>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Install </a:t>
            </a:r>
            <a:r>
              <a:rPr lang="en-US" sz="2000" b="1" dirty="0">
                <a:solidFill>
                  <a:schemeClr val="accent1"/>
                </a:solidFill>
                <a:latin typeface="Times New Roman" pitchFamily="18" charset="0"/>
                <a:cs typeface="Times New Roman" pitchFamily="18" charset="0"/>
              </a:rPr>
              <a:t>Gradio and the dependencies for your application on the remote server.</a:t>
            </a: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53</a:t>
            </a:fld>
            <a:endParaRPr lang="en-US"/>
          </a:p>
        </p:txBody>
      </p:sp>
      <p:sp>
        <p:nvSpPr>
          <p:cNvPr id="42" name="Rectangle 41">
            <a:extLst>
              <a:ext uri="{FF2B5EF4-FFF2-40B4-BE49-F238E27FC236}">
                <a16:creationId xmlns:a16="http://schemas.microsoft.com/office/drawing/2014/main" xmlns="" id="{0BF5281B-C5DA-4848-A908-31776066F6AB}"/>
              </a:ext>
            </a:extLst>
          </p:cNvPr>
          <p:cNvSpPr/>
          <p:nvPr/>
        </p:nvSpPr>
        <p:spPr>
          <a:xfrm>
            <a:off x="2187856" y="2925246"/>
            <a:ext cx="3812573" cy="1015663"/>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Create a `</a:t>
            </a:r>
            <a:r>
              <a:rPr lang="en-US" sz="2000" b="1" dirty="0" err="1">
                <a:solidFill>
                  <a:schemeClr val="accent1"/>
                </a:solidFill>
                <a:latin typeface="Times New Roman" pitchFamily="18" charset="0"/>
                <a:cs typeface="Times New Roman" pitchFamily="18" charset="0"/>
              </a:rPr>
              <a:t>Dockerfile</a:t>
            </a:r>
            <a:r>
              <a:rPr lang="en-US" sz="2000" b="1" dirty="0">
                <a:solidFill>
                  <a:schemeClr val="accent1"/>
                </a:solidFill>
                <a:latin typeface="Times New Roman" pitchFamily="18" charset="0"/>
                <a:cs typeface="Times New Roman" pitchFamily="18" charset="0"/>
              </a:rPr>
              <a:t>` that describes how to build and deploy your application.</a:t>
            </a:r>
          </a:p>
        </p:txBody>
      </p:sp>
      <p:sp>
        <p:nvSpPr>
          <p:cNvPr id="43" name="Rectangle 42">
            <a:extLst>
              <a:ext uri="{FF2B5EF4-FFF2-40B4-BE49-F238E27FC236}">
                <a16:creationId xmlns:a16="http://schemas.microsoft.com/office/drawing/2014/main" xmlns="" id="{47E8E618-CDF9-4EFB-B983-9C6A21F5E65E}"/>
              </a:ext>
            </a:extLst>
          </p:cNvPr>
          <p:cNvSpPr/>
          <p:nvPr/>
        </p:nvSpPr>
        <p:spPr>
          <a:xfrm>
            <a:off x="7478710" y="2925246"/>
            <a:ext cx="4152900" cy="1323439"/>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Build the </a:t>
            </a:r>
            <a:r>
              <a:rPr lang="en-US" sz="2000" b="1" dirty="0" err="1">
                <a:solidFill>
                  <a:schemeClr val="accent1"/>
                </a:solidFill>
                <a:latin typeface="Times New Roman" pitchFamily="18" charset="0"/>
                <a:cs typeface="Times New Roman" pitchFamily="18" charset="0"/>
              </a:rPr>
              <a:t>Docker</a:t>
            </a:r>
            <a:r>
              <a:rPr lang="en-US" sz="2000" b="1" dirty="0">
                <a:solidFill>
                  <a:schemeClr val="accent1"/>
                </a:solidFill>
                <a:latin typeface="Times New Roman" pitchFamily="18" charset="0"/>
                <a:cs typeface="Times New Roman" pitchFamily="18" charset="0"/>
              </a:rPr>
              <a:t> image by running the following command</a:t>
            </a:r>
            <a:r>
              <a:rPr lang="en-US" sz="2000" b="1" dirty="0" smtClean="0">
                <a:solidFill>
                  <a:schemeClr val="accent1"/>
                </a:solidFill>
                <a:latin typeface="Times New Roman" pitchFamily="18" charset="0"/>
                <a:cs typeface="Times New Roman" pitchFamily="18" charset="0"/>
              </a:rPr>
              <a:t>:</a:t>
            </a:r>
          </a:p>
          <a:p>
            <a:endParaRPr lang="en-US" sz="2000" b="1" dirty="0" smtClean="0">
              <a:solidFill>
                <a:schemeClr val="accent1"/>
              </a:solidFill>
              <a:latin typeface="Times New Roman" pitchFamily="18" charset="0"/>
              <a:cs typeface="Times New Roman" pitchFamily="18" charset="0"/>
            </a:endParaRPr>
          </a:p>
          <a:p>
            <a:r>
              <a:rPr lang="en-US" sz="2000" b="1" dirty="0" err="1">
                <a:solidFill>
                  <a:schemeClr val="accent1"/>
                </a:solidFill>
                <a:latin typeface="Times New Roman" pitchFamily="18" charset="0"/>
                <a:cs typeface="Times New Roman" pitchFamily="18" charset="0"/>
              </a:rPr>
              <a:t>docker</a:t>
            </a:r>
            <a:r>
              <a:rPr lang="en-US" sz="2000" b="1" dirty="0">
                <a:solidFill>
                  <a:schemeClr val="accent1"/>
                </a:solidFill>
                <a:latin typeface="Times New Roman" pitchFamily="18" charset="0"/>
                <a:cs typeface="Times New Roman" pitchFamily="18" charset="0"/>
              </a:rPr>
              <a:t> build -t my-app</a:t>
            </a:r>
          </a:p>
        </p:txBody>
      </p:sp>
      <p:grpSp>
        <p:nvGrpSpPr>
          <p:cNvPr id="50" name="Group 49">
            <a:extLst>
              <a:ext uri="{FF2B5EF4-FFF2-40B4-BE49-F238E27FC236}">
                <a16:creationId xmlns:a16="http://schemas.microsoft.com/office/drawing/2014/main" xmlns="" id="{4CB5322C-5FBC-4651-AF5F-173A47E0A84B}"/>
              </a:ext>
            </a:extLst>
          </p:cNvPr>
          <p:cNvGrpSpPr/>
          <p:nvPr/>
        </p:nvGrpSpPr>
        <p:grpSpPr>
          <a:xfrm>
            <a:off x="813165" y="1265777"/>
            <a:ext cx="1313402" cy="1359218"/>
            <a:chOff x="6349936" y="2140267"/>
            <a:chExt cx="1313402" cy="1359218"/>
          </a:xfrm>
        </p:grpSpPr>
        <p:sp>
          <p:nvSpPr>
            <p:cNvPr id="51"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2"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53"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4"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xmlns="" id="{4CB5322C-5FBC-4651-AF5F-173A47E0A84B}"/>
              </a:ext>
            </a:extLst>
          </p:cNvPr>
          <p:cNvGrpSpPr/>
          <p:nvPr/>
        </p:nvGrpSpPr>
        <p:grpSpPr>
          <a:xfrm>
            <a:off x="6216968" y="1302830"/>
            <a:ext cx="1313402" cy="1359218"/>
            <a:chOff x="6349936" y="2140267"/>
            <a:chExt cx="1313402" cy="1359218"/>
          </a:xfrm>
        </p:grpSpPr>
        <p:sp>
          <p:nvSpPr>
            <p:cNvPr id="5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5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xmlns="" id="{4CB5322C-5FBC-4651-AF5F-173A47E0A84B}"/>
              </a:ext>
            </a:extLst>
          </p:cNvPr>
          <p:cNvGrpSpPr/>
          <p:nvPr/>
        </p:nvGrpSpPr>
        <p:grpSpPr>
          <a:xfrm>
            <a:off x="894566" y="2644346"/>
            <a:ext cx="1313402" cy="1359218"/>
            <a:chOff x="6349936" y="2140267"/>
            <a:chExt cx="1313402" cy="1359218"/>
          </a:xfrm>
        </p:grpSpPr>
        <p:sp>
          <p:nvSpPr>
            <p:cNvPr id="61"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62"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63"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xmlns="" id="{4CB5322C-5FBC-4651-AF5F-173A47E0A84B}"/>
              </a:ext>
            </a:extLst>
          </p:cNvPr>
          <p:cNvGrpSpPr/>
          <p:nvPr/>
        </p:nvGrpSpPr>
        <p:grpSpPr>
          <a:xfrm>
            <a:off x="6146258" y="2712184"/>
            <a:ext cx="1313402" cy="1359218"/>
            <a:chOff x="6349936" y="2140267"/>
            <a:chExt cx="1313402" cy="1359218"/>
          </a:xfrm>
        </p:grpSpPr>
        <p:sp>
          <p:nvSpPr>
            <p:cNvPr id="6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6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4</a:t>
              </a:r>
              <a:endParaRPr lang="en-US" sz="2800" b="1" dirty="0">
                <a:solidFill>
                  <a:schemeClr val="bg1"/>
                </a:solidFill>
                <a:latin typeface="Times New Roman" pitchFamily="18" charset="0"/>
                <a:cs typeface="Times New Roman" pitchFamily="18" charset="0"/>
              </a:endParaRPr>
            </a:p>
          </p:txBody>
        </p:sp>
        <p:sp>
          <p:nvSpPr>
            <p:cNvPr id="6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6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479366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anim calcmode="lin" valueType="num">
                                      <p:cBhvr>
                                        <p:cTn id="27" dur="500" fill="hold"/>
                                        <p:tgtEl>
                                          <p:spTgt spid="33"/>
                                        </p:tgtEl>
                                        <p:attrNameLst>
                                          <p:attrName>ppt_x</p:attrName>
                                        </p:attrNameLst>
                                      </p:cBhvr>
                                      <p:tavLst>
                                        <p:tav tm="0">
                                          <p:val>
                                            <p:strVal val="#ppt_x"/>
                                          </p:val>
                                        </p:tav>
                                        <p:tav tm="100000">
                                          <p:val>
                                            <p:strVal val="#ppt_x"/>
                                          </p:val>
                                        </p:tav>
                                      </p:tavLst>
                                    </p:anim>
                                    <p:anim calcmode="lin" valueType="num">
                                      <p:cBhvr>
                                        <p:cTn id="28"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anim calcmode="lin" valueType="num">
                                      <p:cBhvr>
                                        <p:cTn id="37" dur="500" fill="hold"/>
                                        <p:tgtEl>
                                          <p:spTgt spid="34"/>
                                        </p:tgtEl>
                                        <p:attrNameLst>
                                          <p:attrName>ppt_x</p:attrName>
                                        </p:attrNameLst>
                                      </p:cBhvr>
                                      <p:tavLst>
                                        <p:tav tm="0">
                                          <p:val>
                                            <p:strVal val="#ppt_x"/>
                                          </p:val>
                                        </p:tav>
                                        <p:tav tm="100000">
                                          <p:val>
                                            <p:strVal val="#ppt_x"/>
                                          </p:val>
                                        </p:tav>
                                      </p:tavLst>
                                    </p:anim>
                                    <p:anim calcmode="lin" valueType="num">
                                      <p:cBhvr>
                                        <p:cTn id="38" dur="500" fill="hold"/>
                                        <p:tgtEl>
                                          <p:spTgt spid="3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anim calcmode="lin" valueType="num">
                                      <p:cBhvr>
                                        <p:cTn id="42" dur="500" fill="hold"/>
                                        <p:tgtEl>
                                          <p:spTgt spid="35"/>
                                        </p:tgtEl>
                                        <p:attrNameLst>
                                          <p:attrName>ppt_x</p:attrName>
                                        </p:attrNameLst>
                                      </p:cBhvr>
                                      <p:tavLst>
                                        <p:tav tm="0">
                                          <p:val>
                                            <p:strVal val="#ppt_x"/>
                                          </p:val>
                                        </p:tav>
                                        <p:tav tm="100000">
                                          <p:val>
                                            <p:strVal val="#ppt_x"/>
                                          </p:val>
                                        </p:tav>
                                      </p:tavLst>
                                    </p:anim>
                                    <p:anim calcmode="lin" valueType="num">
                                      <p:cBhvr>
                                        <p:cTn id="43" dur="5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anim calcmode="lin" valueType="num">
                                      <p:cBhvr>
                                        <p:cTn id="47" dur="500" fill="hold"/>
                                        <p:tgtEl>
                                          <p:spTgt spid="42"/>
                                        </p:tgtEl>
                                        <p:attrNameLst>
                                          <p:attrName>ppt_x</p:attrName>
                                        </p:attrNameLst>
                                      </p:cBhvr>
                                      <p:tavLst>
                                        <p:tav tm="0">
                                          <p:val>
                                            <p:strVal val="#ppt_x"/>
                                          </p:val>
                                        </p:tav>
                                        <p:tav tm="100000">
                                          <p:val>
                                            <p:strVal val="#ppt_x"/>
                                          </p:val>
                                        </p:tav>
                                      </p:tavLst>
                                    </p:anim>
                                    <p:anim calcmode="lin" valueType="num">
                                      <p:cBhvr>
                                        <p:cTn id="48" dur="500" fill="hold"/>
                                        <p:tgtEl>
                                          <p:spTgt spid="4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anim calcmode="lin" valueType="num">
                                      <p:cBhvr>
                                        <p:cTn id="52" dur="500" fill="hold"/>
                                        <p:tgtEl>
                                          <p:spTgt spid="43"/>
                                        </p:tgtEl>
                                        <p:attrNameLst>
                                          <p:attrName>ppt_x</p:attrName>
                                        </p:attrNameLst>
                                      </p:cBhvr>
                                      <p:tavLst>
                                        <p:tav tm="0">
                                          <p:val>
                                            <p:strVal val="#ppt_x"/>
                                          </p:val>
                                        </p:tav>
                                        <p:tav tm="100000">
                                          <p:val>
                                            <p:strVal val="#ppt_x"/>
                                          </p:val>
                                        </p:tav>
                                      </p:tavLst>
                                    </p:anim>
                                    <p:anim calcmode="lin" valueType="num">
                                      <p:cBhvr>
                                        <p:cTn id="53"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3" grpId="0"/>
      <p:bldP spid="34" grpId="0"/>
      <p:bldP spid="35" grpId="0"/>
      <p:bldP spid="42" grpId="0"/>
      <p:bldP spid="43"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4CB5322C-5FBC-4651-AF5F-173A47E0A84B}"/>
              </a:ext>
            </a:extLst>
          </p:cNvPr>
          <p:cNvGrpSpPr/>
          <p:nvPr/>
        </p:nvGrpSpPr>
        <p:grpSpPr>
          <a:xfrm>
            <a:off x="486440" y="2586787"/>
            <a:ext cx="1313402" cy="1359218"/>
            <a:chOff x="6349936" y="2140267"/>
            <a:chExt cx="1313402" cy="1359218"/>
          </a:xfrm>
        </p:grpSpPr>
        <p:sp>
          <p:nvSpPr>
            <p:cNvPr id="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24"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1705957" y="69933"/>
              <a:ext cx="9022022" cy="830997"/>
            </a:xfrm>
            <a:prstGeom prst="rect">
              <a:avLst/>
            </a:prstGeom>
            <a:noFill/>
          </p:spPr>
          <p:txBody>
            <a:bodyPr wrap="none" rtlCol="0">
              <a:spAutoFit/>
            </a:bodyPr>
            <a:lstStyle/>
            <a:p>
              <a:pPr algn="ctr"/>
              <a:r>
                <a:rPr lang="en-US" sz="4800" b="1" dirty="0">
                  <a:solidFill>
                    <a:schemeClr val="bg1"/>
                  </a:solidFill>
                  <a:latin typeface="+mj-lt"/>
                </a:rPr>
                <a:t>Best practices for deployment</a:t>
              </a:r>
            </a:p>
          </p:txBody>
        </p:sp>
      </p:grpSp>
      <p:sp>
        <p:nvSpPr>
          <p:cNvPr id="33" name="Rectangle 32">
            <a:extLst>
              <a:ext uri="{FF2B5EF4-FFF2-40B4-BE49-F238E27FC236}">
                <a16:creationId xmlns:a16="http://schemas.microsoft.com/office/drawing/2014/main" xmlns="" id="{0BF5281B-C5DA-4848-A908-31776066F6AB}"/>
              </a:ext>
            </a:extLst>
          </p:cNvPr>
          <p:cNvSpPr/>
          <p:nvPr/>
        </p:nvSpPr>
        <p:spPr>
          <a:xfrm>
            <a:off x="1705957" y="1768659"/>
            <a:ext cx="3905633"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Use </a:t>
            </a:r>
            <a:r>
              <a:rPr lang="en-US" sz="2000" b="1" dirty="0">
                <a:solidFill>
                  <a:schemeClr val="accent1"/>
                </a:solidFill>
                <a:latin typeface="Times New Roman" pitchFamily="18" charset="0"/>
                <a:cs typeface="Times New Roman" pitchFamily="18" charset="0"/>
              </a:rPr>
              <a:t>a cloud deployment platform. </a:t>
            </a:r>
          </a:p>
        </p:txBody>
      </p:sp>
      <p:sp>
        <p:nvSpPr>
          <p:cNvPr id="34" name="Rectangle 33">
            <a:extLst>
              <a:ext uri="{FF2B5EF4-FFF2-40B4-BE49-F238E27FC236}">
                <a16:creationId xmlns:a16="http://schemas.microsoft.com/office/drawing/2014/main" xmlns="" id="{298EABFD-C589-445E-AC2F-19E20B377A8E}"/>
              </a:ext>
            </a:extLst>
          </p:cNvPr>
          <p:cNvSpPr/>
          <p:nvPr/>
        </p:nvSpPr>
        <p:spPr>
          <a:xfrm>
            <a:off x="1639756" y="4434498"/>
            <a:ext cx="3344902"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Monitor your application</a:t>
            </a:r>
          </a:p>
        </p:txBody>
      </p:sp>
      <p:sp>
        <p:nvSpPr>
          <p:cNvPr id="35" name="Rectangle 34">
            <a:extLst>
              <a:ext uri="{FF2B5EF4-FFF2-40B4-BE49-F238E27FC236}">
                <a16:creationId xmlns:a16="http://schemas.microsoft.com/office/drawing/2014/main" xmlns="" id="{47E8E618-CDF9-4EFB-B983-9C6A21F5E65E}"/>
              </a:ext>
            </a:extLst>
          </p:cNvPr>
          <p:cNvSpPr/>
          <p:nvPr/>
        </p:nvSpPr>
        <p:spPr>
          <a:xfrm>
            <a:off x="1867849" y="2822650"/>
            <a:ext cx="4628201" cy="707886"/>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Use a continuous integration and continuous delivery (CI/CD) pipeline.</a:t>
            </a: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54</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xmlns="" id="{4CB5322C-5FBC-4651-AF5F-173A47E0A84B}"/>
              </a:ext>
            </a:extLst>
          </p:cNvPr>
          <p:cNvGrpSpPr/>
          <p:nvPr/>
        </p:nvGrpSpPr>
        <p:grpSpPr>
          <a:xfrm>
            <a:off x="6068473" y="1227569"/>
            <a:ext cx="1313402" cy="1359218"/>
            <a:chOff x="6349936" y="2140267"/>
            <a:chExt cx="1313402" cy="1359218"/>
          </a:xfrm>
        </p:grpSpPr>
        <p:sp>
          <p:nvSpPr>
            <p:cNvPr id="2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30"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31"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36"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37" name="Rectangle 36">
            <a:extLst>
              <a:ext uri="{FF2B5EF4-FFF2-40B4-BE49-F238E27FC236}">
                <a16:creationId xmlns:a16="http://schemas.microsoft.com/office/drawing/2014/main" xmlns="" id="{47E8E618-CDF9-4EFB-B983-9C6A21F5E65E}"/>
              </a:ext>
            </a:extLst>
          </p:cNvPr>
          <p:cNvSpPr/>
          <p:nvPr/>
        </p:nvSpPr>
        <p:spPr>
          <a:xfrm>
            <a:off x="7203806" y="1722809"/>
            <a:ext cx="4628201"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Use a containerization tool. </a:t>
            </a:r>
            <a:r>
              <a:rPr lang="en-US" sz="2000" b="1" dirty="0" smtClean="0">
                <a:solidFill>
                  <a:schemeClr val="accent1"/>
                </a:solidFill>
                <a:latin typeface="Times New Roman" pitchFamily="18" charset="0"/>
                <a:cs typeface="Times New Roman" pitchFamily="18" charset="0"/>
              </a:rPr>
              <a:t> Like </a:t>
            </a:r>
            <a:r>
              <a:rPr lang="en-US" sz="2000" b="1" dirty="0" err="1" smtClean="0">
                <a:solidFill>
                  <a:schemeClr val="accent1"/>
                </a:solidFill>
                <a:latin typeface="Times New Roman" pitchFamily="18" charset="0"/>
                <a:cs typeface="Times New Roman" pitchFamily="18" charset="0"/>
              </a:rPr>
              <a:t>Docker</a:t>
            </a:r>
            <a:endParaRPr lang="en-US" sz="2000" b="1" dirty="0">
              <a:solidFill>
                <a:schemeClr val="accent1"/>
              </a:solidFill>
              <a:latin typeface="Times New Roman" pitchFamily="18" charset="0"/>
              <a:cs typeface="Times New Roman" pitchFamily="18" charset="0"/>
            </a:endParaRPr>
          </a:p>
        </p:txBody>
      </p:sp>
      <p:grpSp>
        <p:nvGrpSpPr>
          <p:cNvPr id="38" name="Group 37">
            <a:extLst>
              <a:ext uri="{FF2B5EF4-FFF2-40B4-BE49-F238E27FC236}">
                <a16:creationId xmlns:a16="http://schemas.microsoft.com/office/drawing/2014/main" xmlns="" id="{4CB5322C-5FBC-4651-AF5F-173A47E0A84B}"/>
              </a:ext>
            </a:extLst>
          </p:cNvPr>
          <p:cNvGrpSpPr/>
          <p:nvPr/>
        </p:nvGrpSpPr>
        <p:grpSpPr>
          <a:xfrm>
            <a:off x="6082618" y="2496984"/>
            <a:ext cx="1313402" cy="1359218"/>
            <a:chOff x="6349936" y="2140267"/>
            <a:chExt cx="1313402" cy="1359218"/>
          </a:xfrm>
        </p:grpSpPr>
        <p:sp>
          <p:nvSpPr>
            <p:cNvPr id="44"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5"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4</a:t>
              </a:r>
              <a:endParaRPr lang="en-US" sz="2800" b="1" dirty="0">
                <a:solidFill>
                  <a:schemeClr val="bg1"/>
                </a:solidFill>
                <a:latin typeface="Times New Roman" pitchFamily="18" charset="0"/>
                <a:cs typeface="Times New Roman" pitchFamily="18" charset="0"/>
              </a:endParaRPr>
            </a:p>
          </p:txBody>
        </p:sp>
        <p:sp>
          <p:nvSpPr>
            <p:cNvPr id="46"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7"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xmlns="" id="{47E8E618-CDF9-4EFB-B983-9C6A21F5E65E}"/>
              </a:ext>
            </a:extLst>
          </p:cNvPr>
          <p:cNvSpPr/>
          <p:nvPr/>
        </p:nvSpPr>
        <p:spPr>
          <a:xfrm>
            <a:off x="7273527" y="2943831"/>
            <a:ext cx="4628201"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Test your application thoroughly.</a:t>
            </a:r>
          </a:p>
        </p:txBody>
      </p:sp>
      <p:grpSp>
        <p:nvGrpSpPr>
          <p:cNvPr id="49" name="Group 48">
            <a:extLst>
              <a:ext uri="{FF2B5EF4-FFF2-40B4-BE49-F238E27FC236}">
                <a16:creationId xmlns:a16="http://schemas.microsoft.com/office/drawing/2014/main" xmlns="" id="{4CB5322C-5FBC-4651-AF5F-173A47E0A84B}"/>
              </a:ext>
            </a:extLst>
          </p:cNvPr>
          <p:cNvGrpSpPr/>
          <p:nvPr/>
        </p:nvGrpSpPr>
        <p:grpSpPr>
          <a:xfrm>
            <a:off x="486440" y="3939258"/>
            <a:ext cx="1313402" cy="1359218"/>
            <a:chOff x="6349936" y="2140267"/>
            <a:chExt cx="1313402" cy="1359218"/>
          </a:xfrm>
        </p:grpSpPr>
        <p:sp>
          <p:nvSpPr>
            <p:cNvPr id="5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5</a:t>
              </a:r>
              <a:endParaRPr lang="en-US" sz="2800" b="1" dirty="0">
                <a:solidFill>
                  <a:schemeClr val="bg1"/>
                </a:solidFill>
                <a:latin typeface="Times New Roman" pitchFamily="18" charset="0"/>
                <a:cs typeface="Times New Roman" pitchFamily="18" charset="0"/>
              </a:endParaRPr>
            </a:p>
          </p:txBody>
        </p:sp>
        <p:sp>
          <p:nvSpPr>
            <p:cNvPr id="5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54" name="Rectangle 53">
            <a:extLst>
              <a:ext uri="{FF2B5EF4-FFF2-40B4-BE49-F238E27FC236}">
                <a16:creationId xmlns:a16="http://schemas.microsoft.com/office/drawing/2014/main" xmlns="" id="{298EABFD-C589-445E-AC2F-19E20B377A8E}"/>
              </a:ext>
            </a:extLst>
          </p:cNvPr>
          <p:cNvSpPr/>
          <p:nvPr/>
        </p:nvSpPr>
        <p:spPr>
          <a:xfrm>
            <a:off x="7240456" y="4386843"/>
            <a:ext cx="3808544"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Keep your application up to date</a:t>
            </a:r>
          </a:p>
        </p:txBody>
      </p:sp>
      <p:grpSp>
        <p:nvGrpSpPr>
          <p:cNvPr id="55" name="Group 54">
            <a:extLst>
              <a:ext uri="{FF2B5EF4-FFF2-40B4-BE49-F238E27FC236}">
                <a16:creationId xmlns:a16="http://schemas.microsoft.com/office/drawing/2014/main" xmlns="" id="{4CB5322C-5FBC-4651-AF5F-173A47E0A84B}"/>
              </a:ext>
            </a:extLst>
          </p:cNvPr>
          <p:cNvGrpSpPr/>
          <p:nvPr/>
        </p:nvGrpSpPr>
        <p:grpSpPr>
          <a:xfrm>
            <a:off x="6087140" y="3891603"/>
            <a:ext cx="1313402" cy="1359218"/>
            <a:chOff x="6349936" y="2140267"/>
            <a:chExt cx="1313402" cy="1359218"/>
          </a:xfrm>
        </p:grpSpPr>
        <p:sp>
          <p:nvSpPr>
            <p:cNvPr id="5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6</a:t>
              </a:r>
              <a:endParaRPr lang="en-US" sz="2800" b="1" dirty="0">
                <a:solidFill>
                  <a:schemeClr val="bg1"/>
                </a:solidFill>
                <a:latin typeface="Times New Roman" pitchFamily="18" charset="0"/>
                <a:cs typeface="Times New Roman" pitchFamily="18" charset="0"/>
              </a:endParaRPr>
            </a:p>
          </p:txBody>
        </p:sp>
        <p:sp>
          <p:nvSpPr>
            <p:cNvPr id="5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40895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anim calcmode="lin" valueType="num">
                                      <p:cBhvr>
                                        <p:cTn id="12" dur="500" fill="hold"/>
                                        <p:tgtEl>
                                          <p:spTgt spid="33"/>
                                        </p:tgtEl>
                                        <p:attrNameLst>
                                          <p:attrName>ppt_x</p:attrName>
                                        </p:attrNameLst>
                                      </p:cBhvr>
                                      <p:tavLst>
                                        <p:tav tm="0">
                                          <p:val>
                                            <p:strVal val="#ppt_x"/>
                                          </p:val>
                                        </p:tav>
                                        <p:tav tm="100000">
                                          <p:val>
                                            <p:strVal val="#ppt_x"/>
                                          </p:val>
                                        </p:tav>
                                      </p:tavLst>
                                    </p:anim>
                                    <p:anim calcmode="lin" valueType="num">
                                      <p:cBhvr>
                                        <p:cTn id="13" dur="500" fill="hold"/>
                                        <p:tgtEl>
                                          <p:spTgt spid="3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anim calcmode="lin" valueType="num">
                                      <p:cBhvr>
                                        <p:cTn id="17" dur="500" fill="hold"/>
                                        <p:tgtEl>
                                          <p:spTgt spid="34"/>
                                        </p:tgtEl>
                                        <p:attrNameLst>
                                          <p:attrName>ppt_x</p:attrName>
                                        </p:attrNameLst>
                                      </p:cBhvr>
                                      <p:tavLst>
                                        <p:tav tm="0">
                                          <p:val>
                                            <p:strVal val="#ppt_x"/>
                                          </p:val>
                                        </p:tav>
                                        <p:tav tm="100000">
                                          <p:val>
                                            <p:strVal val="#ppt_x"/>
                                          </p:val>
                                        </p:tav>
                                      </p:tavLst>
                                    </p:anim>
                                    <p:anim calcmode="lin" valueType="num">
                                      <p:cBhvr>
                                        <p:cTn id="18"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anim calcmode="lin" valueType="num">
                                      <p:cBhvr>
                                        <p:cTn id="27" dur="500" fill="hold"/>
                                        <p:tgtEl>
                                          <p:spTgt spid="35"/>
                                        </p:tgtEl>
                                        <p:attrNameLst>
                                          <p:attrName>ppt_x</p:attrName>
                                        </p:attrNameLst>
                                      </p:cBhvr>
                                      <p:tavLst>
                                        <p:tav tm="0">
                                          <p:val>
                                            <p:strVal val="#ppt_x"/>
                                          </p:val>
                                        </p:tav>
                                        <p:tav tm="100000">
                                          <p:val>
                                            <p:strVal val="#ppt_x"/>
                                          </p:val>
                                        </p:tav>
                                      </p:tavLst>
                                    </p:anim>
                                    <p:anim calcmode="lin" valueType="num">
                                      <p:cBhvr>
                                        <p:cTn id="2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anim calcmode="lin" valueType="num">
                                      <p:cBhvr>
                                        <p:cTn id="42" dur="500" fill="hold"/>
                                        <p:tgtEl>
                                          <p:spTgt spid="37"/>
                                        </p:tgtEl>
                                        <p:attrNameLst>
                                          <p:attrName>ppt_x</p:attrName>
                                        </p:attrNameLst>
                                      </p:cBhvr>
                                      <p:tavLst>
                                        <p:tav tm="0">
                                          <p:val>
                                            <p:strVal val="#ppt_x"/>
                                          </p:val>
                                        </p:tav>
                                        <p:tav tm="100000">
                                          <p:val>
                                            <p:strVal val="#ppt_x"/>
                                          </p:val>
                                        </p:tav>
                                      </p:tavLst>
                                    </p:anim>
                                    <p:anim calcmode="lin" valueType="num">
                                      <p:cBhvr>
                                        <p:cTn id="43"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anim calcmode="lin" valueType="num">
                                      <p:cBhvr>
                                        <p:cTn id="52" dur="500" fill="hold"/>
                                        <p:tgtEl>
                                          <p:spTgt spid="48"/>
                                        </p:tgtEl>
                                        <p:attrNameLst>
                                          <p:attrName>ppt_x</p:attrName>
                                        </p:attrNameLst>
                                      </p:cBhvr>
                                      <p:tavLst>
                                        <p:tav tm="0">
                                          <p:val>
                                            <p:strVal val="#ppt_x"/>
                                          </p:val>
                                        </p:tav>
                                        <p:tav tm="100000">
                                          <p:val>
                                            <p:strVal val="#ppt_x"/>
                                          </p:val>
                                        </p:tav>
                                      </p:tavLst>
                                    </p:anim>
                                    <p:anim calcmode="lin" valueType="num">
                                      <p:cBhvr>
                                        <p:cTn id="53"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anim calcmode="lin" valueType="num">
                                      <p:cBhvr>
                                        <p:cTn id="62" dur="500" fill="hold"/>
                                        <p:tgtEl>
                                          <p:spTgt spid="54"/>
                                        </p:tgtEl>
                                        <p:attrNameLst>
                                          <p:attrName>ppt_x</p:attrName>
                                        </p:attrNameLst>
                                      </p:cBhvr>
                                      <p:tavLst>
                                        <p:tav tm="0">
                                          <p:val>
                                            <p:strVal val="#ppt_x"/>
                                          </p:val>
                                        </p:tav>
                                        <p:tav tm="100000">
                                          <p:val>
                                            <p:strVal val="#ppt_x"/>
                                          </p:val>
                                        </p:tav>
                                      </p:tavLst>
                                    </p:anim>
                                    <p:anim calcmode="lin" valueType="num">
                                      <p:cBhvr>
                                        <p:cTn id="63"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P spid="48" grpId="0"/>
      <p:bldP spid="5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4CB5322C-5FBC-4651-AF5F-173A47E0A84B}"/>
              </a:ext>
            </a:extLst>
          </p:cNvPr>
          <p:cNvGrpSpPr/>
          <p:nvPr/>
        </p:nvGrpSpPr>
        <p:grpSpPr>
          <a:xfrm>
            <a:off x="5896640" y="1458210"/>
            <a:ext cx="1313402" cy="1359218"/>
            <a:chOff x="6349936" y="2140267"/>
            <a:chExt cx="1313402" cy="1359218"/>
          </a:xfrm>
        </p:grpSpPr>
        <p:sp>
          <p:nvSpPr>
            <p:cNvPr id="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24"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65356" y="69933"/>
              <a:ext cx="7103227" cy="830997"/>
            </a:xfrm>
            <a:prstGeom prst="rect">
              <a:avLst/>
            </a:prstGeom>
            <a:noFill/>
          </p:spPr>
          <p:txBody>
            <a:bodyPr wrap="none" rtlCol="0">
              <a:spAutoFit/>
            </a:bodyPr>
            <a:lstStyle/>
            <a:p>
              <a:pPr algn="ctr"/>
              <a:r>
                <a:rPr lang="en-US" sz="4800" b="1" dirty="0" smtClean="0">
                  <a:solidFill>
                    <a:schemeClr val="bg1"/>
                  </a:solidFill>
                  <a:latin typeface="+mj-lt"/>
                </a:rPr>
                <a:t>Deployment Sample 1/5</a:t>
              </a:r>
            </a:p>
          </p:txBody>
        </p:sp>
      </p:grpSp>
      <p:sp>
        <p:nvSpPr>
          <p:cNvPr id="33" name="Rectangle 32">
            <a:extLst>
              <a:ext uri="{FF2B5EF4-FFF2-40B4-BE49-F238E27FC236}">
                <a16:creationId xmlns:a16="http://schemas.microsoft.com/office/drawing/2014/main" xmlns="" id="{0BF5281B-C5DA-4848-A908-31776066F6AB}"/>
              </a:ext>
            </a:extLst>
          </p:cNvPr>
          <p:cNvSpPr/>
          <p:nvPr/>
        </p:nvSpPr>
        <p:spPr>
          <a:xfrm>
            <a:off x="7116157" y="1927465"/>
            <a:ext cx="4094768"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Go to: https://huggingface.co/spaces</a:t>
            </a:r>
          </a:p>
        </p:txBody>
      </p:sp>
      <p:sp>
        <p:nvSpPr>
          <p:cNvPr id="34" name="Rectangle 33">
            <a:extLst>
              <a:ext uri="{FF2B5EF4-FFF2-40B4-BE49-F238E27FC236}">
                <a16:creationId xmlns:a16="http://schemas.microsoft.com/office/drawing/2014/main" xmlns="" id="{298EABFD-C589-445E-AC2F-19E20B377A8E}"/>
              </a:ext>
            </a:extLst>
          </p:cNvPr>
          <p:cNvSpPr/>
          <p:nvPr/>
        </p:nvSpPr>
        <p:spPr>
          <a:xfrm>
            <a:off x="1625053" y="2947181"/>
            <a:ext cx="3344902"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Click on “Create new Space”</a:t>
            </a:r>
            <a:endParaRPr lang="en-US" sz="2000" b="1" dirty="0">
              <a:solidFill>
                <a:schemeClr val="accent1"/>
              </a:solidFill>
              <a:latin typeface="Times New Roman" pitchFamily="18" charset="0"/>
              <a:cs typeface="Times New Roman" pitchFamily="18" charset="0"/>
            </a:endParaRPr>
          </a:p>
        </p:txBody>
      </p:sp>
      <p:sp>
        <p:nvSpPr>
          <p:cNvPr id="35" name="Rectangle 34">
            <a:extLst>
              <a:ext uri="{FF2B5EF4-FFF2-40B4-BE49-F238E27FC236}">
                <a16:creationId xmlns:a16="http://schemas.microsoft.com/office/drawing/2014/main" xmlns="" id="{47E8E618-CDF9-4EFB-B983-9C6A21F5E65E}"/>
              </a:ext>
            </a:extLst>
          </p:cNvPr>
          <p:cNvSpPr/>
          <p:nvPr/>
        </p:nvSpPr>
        <p:spPr>
          <a:xfrm>
            <a:off x="1705957" y="1727941"/>
            <a:ext cx="4628201" cy="400110"/>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Login on https://</a:t>
            </a:r>
            <a:r>
              <a:rPr lang="en-US" sz="2000" b="1" dirty="0" smtClean="0">
                <a:solidFill>
                  <a:schemeClr val="accent1"/>
                </a:solidFill>
                <a:latin typeface="Times New Roman" pitchFamily="18" charset="0"/>
                <a:cs typeface="Times New Roman" pitchFamily="18" charset="0"/>
              </a:rPr>
              <a:t>huggingface.co/</a:t>
            </a:r>
            <a:endParaRPr lang="en-US" sz="2000" b="1" dirty="0">
              <a:solidFill>
                <a:schemeClr val="accent1"/>
              </a:solidFill>
              <a:latin typeface="Times New Roman" pitchFamily="18" charset="0"/>
              <a:cs typeface="Times New Roman" pitchFamily="18" charset="0"/>
            </a:endParaRP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55</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xmlns="" id="{4CB5322C-5FBC-4651-AF5F-173A47E0A84B}"/>
              </a:ext>
            </a:extLst>
          </p:cNvPr>
          <p:cNvGrpSpPr/>
          <p:nvPr/>
        </p:nvGrpSpPr>
        <p:grpSpPr>
          <a:xfrm>
            <a:off x="5916672" y="2681991"/>
            <a:ext cx="1313402" cy="1359218"/>
            <a:chOff x="6349936" y="2140267"/>
            <a:chExt cx="1313402" cy="1359218"/>
          </a:xfrm>
        </p:grpSpPr>
        <p:sp>
          <p:nvSpPr>
            <p:cNvPr id="44"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5"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4</a:t>
              </a:r>
              <a:endParaRPr lang="en-US" sz="2800" b="1" dirty="0">
                <a:solidFill>
                  <a:schemeClr val="bg1"/>
                </a:solidFill>
                <a:latin typeface="Times New Roman" pitchFamily="18" charset="0"/>
                <a:cs typeface="Times New Roman" pitchFamily="18" charset="0"/>
              </a:endParaRPr>
            </a:p>
          </p:txBody>
        </p:sp>
        <p:sp>
          <p:nvSpPr>
            <p:cNvPr id="46"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7"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xmlns="" id="{47E8E618-CDF9-4EFB-B983-9C6A21F5E65E}"/>
              </a:ext>
            </a:extLst>
          </p:cNvPr>
          <p:cNvSpPr/>
          <p:nvPr/>
        </p:nvSpPr>
        <p:spPr>
          <a:xfrm>
            <a:off x="7107581" y="2871663"/>
            <a:ext cx="4628201"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Write Space name and Select License</a:t>
            </a:r>
            <a:endParaRPr lang="en-US" sz="2000" b="1" dirty="0">
              <a:solidFill>
                <a:schemeClr val="accent1"/>
              </a:solidFill>
              <a:latin typeface="Times New Roman" pitchFamily="18" charset="0"/>
              <a:cs typeface="Times New Roman" pitchFamily="18" charset="0"/>
            </a:endParaRPr>
          </a:p>
        </p:txBody>
      </p:sp>
      <p:grpSp>
        <p:nvGrpSpPr>
          <p:cNvPr id="49" name="Group 48">
            <a:extLst>
              <a:ext uri="{FF2B5EF4-FFF2-40B4-BE49-F238E27FC236}">
                <a16:creationId xmlns:a16="http://schemas.microsoft.com/office/drawing/2014/main" xmlns="" id="{4CB5322C-5FBC-4651-AF5F-173A47E0A84B}"/>
              </a:ext>
            </a:extLst>
          </p:cNvPr>
          <p:cNvGrpSpPr/>
          <p:nvPr/>
        </p:nvGrpSpPr>
        <p:grpSpPr>
          <a:xfrm>
            <a:off x="471737" y="2451941"/>
            <a:ext cx="1313402" cy="1359218"/>
            <a:chOff x="6349936" y="2140267"/>
            <a:chExt cx="1313402" cy="1359218"/>
          </a:xfrm>
        </p:grpSpPr>
        <p:sp>
          <p:nvSpPr>
            <p:cNvPr id="5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5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482" y="3308856"/>
            <a:ext cx="19335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297" y="4428657"/>
            <a:ext cx="78771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649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4CB5322C-5FBC-4651-AF5F-173A47E0A84B}"/>
              </a:ext>
            </a:extLst>
          </p:cNvPr>
          <p:cNvGrpSpPr/>
          <p:nvPr/>
        </p:nvGrpSpPr>
        <p:grpSpPr>
          <a:xfrm>
            <a:off x="502252" y="5039377"/>
            <a:ext cx="1313402" cy="1359218"/>
            <a:chOff x="6349936" y="2140267"/>
            <a:chExt cx="1313402" cy="1359218"/>
          </a:xfrm>
        </p:grpSpPr>
        <p:sp>
          <p:nvSpPr>
            <p:cNvPr id="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6</a:t>
              </a:r>
              <a:endParaRPr lang="en-US" sz="2800" b="1" dirty="0">
                <a:solidFill>
                  <a:schemeClr val="bg1"/>
                </a:solidFill>
                <a:latin typeface="Times New Roman" pitchFamily="18" charset="0"/>
                <a:cs typeface="Times New Roman" pitchFamily="18" charset="0"/>
              </a:endParaRPr>
            </a:p>
          </p:txBody>
        </p:sp>
        <p:sp>
          <p:nvSpPr>
            <p:cNvPr id="24"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65356" y="69933"/>
              <a:ext cx="7103227" cy="830997"/>
            </a:xfrm>
            <a:prstGeom prst="rect">
              <a:avLst/>
            </a:prstGeom>
            <a:noFill/>
          </p:spPr>
          <p:txBody>
            <a:bodyPr wrap="none" rtlCol="0">
              <a:spAutoFit/>
            </a:bodyPr>
            <a:lstStyle/>
            <a:p>
              <a:pPr algn="ctr"/>
              <a:r>
                <a:rPr lang="en-US" sz="4800" b="1" dirty="0" smtClean="0">
                  <a:solidFill>
                    <a:schemeClr val="bg1"/>
                  </a:solidFill>
                  <a:latin typeface="+mj-lt"/>
                </a:rPr>
                <a:t>Deployment Sample 2/5</a:t>
              </a:r>
              <a:endParaRPr lang="en-US" sz="4800" b="1" dirty="0">
                <a:solidFill>
                  <a:schemeClr val="bg1"/>
                </a:solidFill>
                <a:latin typeface="+mj-lt"/>
              </a:endParaRPr>
            </a:p>
          </p:txBody>
        </p:sp>
      </p:grpSp>
      <p:sp>
        <p:nvSpPr>
          <p:cNvPr id="34" name="Rectangle 33">
            <a:extLst>
              <a:ext uri="{FF2B5EF4-FFF2-40B4-BE49-F238E27FC236}">
                <a16:creationId xmlns:a16="http://schemas.microsoft.com/office/drawing/2014/main" xmlns="" id="{298EABFD-C589-445E-AC2F-19E20B377A8E}"/>
              </a:ext>
            </a:extLst>
          </p:cNvPr>
          <p:cNvSpPr/>
          <p:nvPr/>
        </p:nvSpPr>
        <p:spPr>
          <a:xfrm>
            <a:off x="1815654" y="5525684"/>
            <a:ext cx="4366580"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Then click on Create Space button</a:t>
            </a:r>
            <a:endParaRPr lang="en-US" sz="2000" b="1" dirty="0">
              <a:solidFill>
                <a:schemeClr val="accent1"/>
              </a:solidFill>
              <a:latin typeface="Times New Roman" pitchFamily="18" charset="0"/>
              <a:cs typeface="Times New Roman" pitchFamily="18" charset="0"/>
            </a:endParaRPr>
          </a:p>
        </p:txBody>
      </p:sp>
      <p:sp>
        <p:nvSpPr>
          <p:cNvPr id="35" name="Rectangle 34">
            <a:extLst>
              <a:ext uri="{FF2B5EF4-FFF2-40B4-BE49-F238E27FC236}">
                <a16:creationId xmlns:a16="http://schemas.microsoft.com/office/drawing/2014/main" xmlns="" id="{47E8E618-CDF9-4EFB-B983-9C6A21F5E65E}"/>
              </a:ext>
            </a:extLst>
          </p:cNvPr>
          <p:cNvSpPr/>
          <p:nvPr/>
        </p:nvSpPr>
        <p:spPr>
          <a:xfrm>
            <a:off x="1705956" y="1515068"/>
            <a:ext cx="4628201"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Select Gradio as SDK</a:t>
            </a:r>
            <a:endParaRPr lang="en-US" sz="2000" b="1" dirty="0">
              <a:solidFill>
                <a:schemeClr val="accent1"/>
              </a:solidFill>
              <a:latin typeface="Times New Roman" pitchFamily="18" charset="0"/>
              <a:cs typeface="Times New Roman" pitchFamily="18" charset="0"/>
            </a:endParaRP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56</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5</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567" y="2152507"/>
            <a:ext cx="76962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3" y="5427045"/>
            <a:ext cx="15335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487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4CB5322C-5FBC-4651-AF5F-173A47E0A84B}"/>
              </a:ext>
            </a:extLst>
          </p:cNvPr>
          <p:cNvGrpSpPr/>
          <p:nvPr/>
        </p:nvGrpSpPr>
        <p:grpSpPr>
          <a:xfrm>
            <a:off x="5301645" y="1428355"/>
            <a:ext cx="1313402" cy="1359218"/>
            <a:chOff x="6349936" y="2140267"/>
            <a:chExt cx="1313402" cy="1359218"/>
          </a:xfrm>
        </p:grpSpPr>
        <p:sp>
          <p:nvSpPr>
            <p:cNvPr id="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8</a:t>
              </a:r>
              <a:endParaRPr lang="en-US" sz="2800" b="1" dirty="0">
                <a:solidFill>
                  <a:schemeClr val="bg1"/>
                </a:solidFill>
                <a:latin typeface="Times New Roman" pitchFamily="18" charset="0"/>
                <a:cs typeface="Times New Roman" pitchFamily="18" charset="0"/>
              </a:endParaRPr>
            </a:p>
          </p:txBody>
        </p:sp>
        <p:sp>
          <p:nvSpPr>
            <p:cNvPr id="24"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65356" y="69933"/>
              <a:ext cx="7103227" cy="830997"/>
            </a:xfrm>
            <a:prstGeom prst="rect">
              <a:avLst/>
            </a:prstGeom>
            <a:noFill/>
          </p:spPr>
          <p:txBody>
            <a:bodyPr wrap="none" rtlCol="0">
              <a:spAutoFit/>
            </a:bodyPr>
            <a:lstStyle/>
            <a:p>
              <a:pPr algn="ctr"/>
              <a:r>
                <a:rPr lang="en-US" sz="4800" b="1" dirty="0" smtClean="0">
                  <a:solidFill>
                    <a:schemeClr val="bg1"/>
                  </a:solidFill>
                  <a:latin typeface="+mj-lt"/>
                </a:rPr>
                <a:t>Deployment Sample 3/5</a:t>
              </a:r>
              <a:endParaRPr lang="en-US" sz="4800" b="1" dirty="0">
                <a:solidFill>
                  <a:schemeClr val="bg1"/>
                </a:solidFill>
                <a:latin typeface="+mj-lt"/>
              </a:endParaRPr>
            </a:p>
          </p:txBody>
        </p:sp>
      </p:grpSp>
      <p:sp>
        <p:nvSpPr>
          <p:cNvPr id="35" name="Rectangle 34">
            <a:extLst>
              <a:ext uri="{FF2B5EF4-FFF2-40B4-BE49-F238E27FC236}">
                <a16:creationId xmlns:a16="http://schemas.microsoft.com/office/drawing/2014/main" xmlns="" id="{47E8E618-CDF9-4EFB-B983-9C6A21F5E65E}"/>
              </a:ext>
            </a:extLst>
          </p:cNvPr>
          <p:cNvSpPr/>
          <p:nvPr/>
        </p:nvSpPr>
        <p:spPr>
          <a:xfrm>
            <a:off x="1676493" y="1828874"/>
            <a:ext cx="2666907"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Copy the </a:t>
            </a:r>
            <a:r>
              <a:rPr lang="en-US" sz="2000" b="1" dirty="0" err="1" smtClean="0">
                <a:solidFill>
                  <a:schemeClr val="accent1"/>
                </a:solidFill>
                <a:latin typeface="Times New Roman" pitchFamily="18" charset="0"/>
                <a:cs typeface="Times New Roman" pitchFamily="18" charset="0"/>
              </a:rPr>
              <a:t>git</a:t>
            </a:r>
            <a:r>
              <a:rPr lang="en-US" sz="2000" b="1" dirty="0" smtClean="0">
                <a:solidFill>
                  <a:schemeClr val="accent1"/>
                </a:solidFill>
                <a:latin typeface="Times New Roman" pitchFamily="18" charset="0"/>
                <a:cs typeface="Times New Roman" pitchFamily="18" charset="0"/>
              </a:rPr>
              <a:t> code</a:t>
            </a:r>
            <a:endParaRPr lang="en-US" sz="2000" b="1" dirty="0">
              <a:solidFill>
                <a:schemeClr val="accent1"/>
              </a:solidFill>
              <a:latin typeface="Times New Roman" pitchFamily="18" charset="0"/>
              <a:cs typeface="Times New Roman" pitchFamily="18" charset="0"/>
            </a:endParaRP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57</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7</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439" y="2282882"/>
            <a:ext cx="32385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 y="2750519"/>
            <a:ext cx="645795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72" y="5892800"/>
            <a:ext cx="11663527"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a:extLst>
              <a:ext uri="{FF2B5EF4-FFF2-40B4-BE49-F238E27FC236}">
                <a16:creationId xmlns:a16="http://schemas.microsoft.com/office/drawing/2014/main" xmlns="" id="{4CB5322C-5FBC-4651-AF5F-173A47E0A84B}"/>
              </a:ext>
            </a:extLst>
          </p:cNvPr>
          <p:cNvGrpSpPr/>
          <p:nvPr/>
        </p:nvGrpSpPr>
        <p:grpSpPr>
          <a:xfrm>
            <a:off x="516397" y="3922095"/>
            <a:ext cx="1313402" cy="1359218"/>
            <a:chOff x="6349936" y="2140267"/>
            <a:chExt cx="1313402" cy="1359218"/>
          </a:xfrm>
        </p:grpSpPr>
        <p:sp>
          <p:nvSpPr>
            <p:cNvPr id="2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9</a:t>
              </a:r>
              <a:endParaRPr lang="en-US" sz="2800" b="1" dirty="0">
                <a:solidFill>
                  <a:schemeClr val="bg1"/>
                </a:solidFill>
                <a:latin typeface="Times New Roman" pitchFamily="18" charset="0"/>
                <a:cs typeface="Times New Roman" pitchFamily="18" charset="0"/>
              </a:endParaRPr>
            </a:p>
          </p:txBody>
        </p:sp>
        <p:sp>
          <p:nvSpPr>
            <p:cNvPr id="2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30"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xmlns="" id="{47E8E618-CDF9-4EFB-B983-9C6A21F5E65E}"/>
              </a:ext>
            </a:extLst>
          </p:cNvPr>
          <p:cNvSpPr/>
          <p:nvPr/>
        </p:nvSpPr>
        <p:spPr>
          <a:xfrm>
            <a:off x="6422833" y="1503287"/>
            <a:ext cx="5229225" cy="707886"/>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Write click on project folder in your computer and click on “Open in Terminal”</a:t>
            </a:r>
            <a:endParaRPr lang="en-US" sz="2000" b="1" dirty="0">
              <a:solidFill>
                <a:schemeClr val="accent1"/>
              </a:solidFill>
              <a:latin typeface="Times New Roman" pitchFamily="18" charset="0"/>
              <a:cs typeface="Times New Roman" pitchFamily="18" charset="0"/>
            </a:endParaRPr>
          </a:p>
        </p:txBody>
      </p:sp>
      <p:sp>
        <p:nvSpPr>
          <p:cNvPr id="33" name="Rectangle 32">
            <a:extLst>
              <a:ext uri="{FF2B5EF4-FFF2-40B4-BE49-F238E27FC236}">
                <a16:creationId xmlns:a16="http://schemas.microsoft.com/office/drawing/2014/main" xmlns="" id="{47E8E618-CDF9-4EFB-B983-9C6A21F5E65E}"/>
              </a:ext>
            </a:extLst>
          </p:cNvPr>
          <p:cNvSpPr/>
          <p:nvPr/>
        </p:nvSpPr>
        <p:spPr>
          <a:xfrm>
            <a:off x="1688764" y="4320321"/>
            <a:ext cx="3340436"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Paste </a:t>
            </a:r>
            <a:r>
              <a:rPr lang="en-US" sz="2000" b="1" dirty="0" err="1" smtClean="0">
                <a:solidFill>
                  <a:schemeClr val="accent1"/>
                </a:solidFill>
                <a:latin typeface="Times New Roman" pitchFamily="18" charset="0"/>
                <a:cs typeface="Times New Roman" pitchFamily="18" charset="0"/>
              </a:rPr>
              <a:t>git</a:t>
            </a:r>
            <a:r>
              <a:rPr lang="en-US" sz="2000" b="1" dirty="0" smtClean="0">
                <a:solidFill>
                  <a:schemeClr val="accent1"/>
                </a:solidFill>
                <a:latin typeface="Times New Roman" pitchFamily="18" charset="0"/>
                <a:cs typeface="Times New Roman" pitchFamily="18" charset="0"/>
              </a:rPr>
              <a:t> code and enter</a:t>
            </a:r>
            <a:endParaRPr lang="en-US" sz="2000" b="1" dirty="0">
              <a:solidFill>
                <a:schemeClr val="accent1"/>
              </a:solidFill>
              <a:latin typeface="Times New Roman" pitchFamily="18" charset="0"/>
              <a:cs typeface="Times New Roman" pitchFamily="18" charset="0"/>
            </a:endParaRPr>
          </a:p>
        </p:txBody>
      </p:sp>
    </p:spTree>
    <p:extLst>
      <p:ext uri="{BB962C8B-B14F-4D97-AF65-F5344CB8AC3E}">
        <p14:creationId xmlns:p14="http://schemas.microsoft.com/office/powerpoint/2010/main" val="25779779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65356" y="69933"/>
              <a:ext cx="7103227" cy="830997"/>
            </a:xfrm>
            <a:prstGeom prst="rect">
              <a:avLst/>
            </a:prstGeom>
            <a:noFill/>
          </p:spPr>
          <p:txBody>
            <a:bodyPr wrap="none" rtlCol="0">
              <a:spAutoFit/>
            </a:bodyPr>
            <a:lstStyle/>
            <a:p>
              <a:pPr algn="ctr"/>
              <a:r>
                <a:rPr lang="en-US" sz="4800" b="1" dirty="0" smtClean="0">
                  <a:solidFill>
                    <a:schemeClr val="bg1"/>
                  </a:solidFill>
                  <a:latin typeface="+mj-lt"/>
                </a:rPr>
                <a:t>Deployment Sample 4/5</a:t>
              </a:r>
              <a:endParaRPr lang="en-US" sz="4800" b="1" dirty="0">
                <a:solidFill>
                  <a:schemeClr val="bg1"/>
                </a:solidFill>
                <a:latin typeface="+mj-lt"/>
              </a:endParaRPr>
            </a:p>
          </p:txBody>
        </p:sp>
      </p:grpSp>
      <p:sp>
        <p:nvSpPr>
          <p:cNvPr id="35" name="Rectangle 34">
            <a:extLst>
              <a:ext uri="{FF2B5EF4-FFF2-40B4-BE49-F238E27FC236}">
                <a16:creationId xmlns:a16="http://schemas.microsoft.com/office/drawing/2014/main" xmlns="" id="{47E8E618-CDF9-4EFB-B983-9C6A21F5E65E}"/>
              </a:ext>
            </a:extLst>
          </p:cNvPr>
          <p:cNvSpPr/>
          <p:nvPr/>
        </p:nvSpPr>
        <p:spPr>
          <a:xfrm>
            <a:off x="1705956" y="1515068"/>
            <a:ext cx="4628201"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Folder and files cloned:</a:t>
            </a:r>
            <a:endParaRPr lang="en-US" sz="2000" b="1" dirty="0">
              <a:solidFill>
                <a:schemeClr val="accent1"/>
              </a:solidFill>
              <a:latin typeface="Times New Roman" pitchFamily="18" charset="0"/>
              <a:cs typeface="Times New Roman" pitchFamily="18" charset="0"/>
            </a:endParaRP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58</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10</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139" y="1396853"/>
            <a:ext cx="2938462" cy="205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226" y="3299371"/>
            <a:ext cx="3486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32" y="4571999"/>
            <a:ext cx="442912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a:extLst>
              <a:ext uri="{FF2B5EF4-FFF2-40B4-BE49-F238E27FC236}">
                <a16:creationId xmlns:a16="http://schemas.microsoft.com/office/drawing/2014/main" xmlns="" id="{47E8E618-CDF9-4EFB-B983-9C6A21F5E65E}"/>
              </a:ext>
            </a:extLst>
          </p:cNvPr>
          <p:cNvSpPr/>
          <p:nvPr/>
        </p:nvSpPr>
        <p:spPr>
          <a:xfrm>
            <a:off x="1705956" y="2799300"/>
            <a:ext cx="4628201"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In </a:t>
            </a:r>
            <a:r>
              <a:rPr lang="en-US" sz="2000" b="1" dirty="0" err="1" smtClean="0">
                <a:solidFill>
                  <a:schemeClr val="accent1"/>
                </a:solidFill>
                <a:latin typeface="Times New Roman" pitchFamily="18" charset="0"/>
                <a:cs typeface="Times New Roman" pitchFamily="18" charset="0"/>
              </a:rPr>
              <a:t>VSCode</a:t>
            </a:r>
            <a:r>
              <a:rPr lang="en-US" sz="2000" b="1" dirty="0" smtClean="0">
                <a:solidFill>
                  <a:schemeClr val="accent1"/>
                </a:solidFill>
                <a:latin typeface="Times New Roman" pitchFamily="18" charset="0"/>
                <a:cs typeface="Times New Roman" pitchFamily="18" charset="0"/>
              </a:rPr>
              <a:t> select File-&gt;Open Folder</a:t>
            </a:r>
            <a:endParaRPr lang="en-US" sz="2000" b="1" dirty="0">
              <a:solidFill>
                <a:schemeClr val="accent1"/>
              </a:solidFill>
              <a:latin typeface="Times New Roman" pitchFamily="18" charset="0"/>
              <a:cs typeface="Times New Roman" pitchFamily="18" charset="0"/>
            </a:endParaRPr>
          </a:p>
        </p:txBody>
      </p:sp>
      <p:grpSp>
        <p:nvGrpSpPr>
          <p:cNvPr id="26" name="Group 25">
            <a:extLst>
              <a:ext uri="{FF2B5EF4-FFF2-40B4-BE49-F238E27FC236}">
                <a16:creationId xmlns:a16="http://schemas.microsoft.com/office/drawing/2014/main" xmlns="" id="{4CB5322C-5FBC-4651-AF5F-173A47E0A84B}"/>
              </a:ext>
            </a:extLst>
          </p:cNvPr>
          <p:cNvGrpSpPr/>
          <p:nvPr/>
        </p:nvGrpSpPr>
        <p:grpSpPr>
          <a:xfrm>
            <a:off x="502252" y="2524313"/>
            <a:ext cx="1313402" cy="1359218"/>
            <a:chOff x="6349936" y="2140267"/>
            <a:chExt cx="1313402" cy="1359218"/>
          </a:xfrm>
        </p:grpSpPr>
        <p:sp>
          <p:nvSpPr>
            <p:cNvPr id="2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8"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11</a:t>
              </a:r>
              <a:endParaRPr lang="en-US" sz="2800" b="1" dirty="0">
                <a:solidFill>
                  <a:schemeClr val="bg1"/>
                </a:solidFill>
                <a:latin typeface="Times New Roman" pitchFamily="18" charset="0"/>
                <a:cs typeface="Times New Roman" pitchFamily="18" charset="0"/>
              </a:endParaRPr>
            </a:p>
          </p:txBody>
        </p:sp>
        <p:sp>
          <p:nvSpPr>
            <p:cNvPr id="30"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31"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xmlns="" id="{47E8E618-CDF9-4EFB-B983-9C6A21F5E65E}"/>
              </a:ext>
            </a:extLst>
          </p:cNvPr>
          <p:cNvSpPr/>
          <p:nvPr/>
        </p:nvSpPr>
        <p:spPr>
          <a:xfrm>
            <a:off x="1705956" y="4006508"/>
            <a:ext cx="5126577" cy="369332"/>
          </a:xfrm>
          <a:prstGeom prst="rect">
            <a:avLst/>
          </a:prstGeom>
        </p:spPr>
        <p:txBody>
          <a:bodyPr wrap="square">
            <a:spAutoFit/>
          </a:bodyPr>
          <a:lstStyle/>
          <a:p>
            <a:r>
              <a:rPr lang="en-US" b="1" dirty="0" smtClean="0">
                <a:solidFill>
                  <a:schemeClr val="accent1"/>
                </a:solidFill>
                <a:latin typeface="Times New Roman" pitchFamily="18" charset="0"/>
                <a:cs typeface="Times New Roman" pitchFamily="18" charset="0"/>
              </a:rPr>
              <a:t>Select project folder on local to open like this</a:t>
            </a:r>
            <a:endParaRPr lang="en-US" b="1" dirty="0">
              <a:solidFill>
                <a:schemeClr val="accent1"/>
              </a:solidFill>
              <a:latin typeface="Times New Roman" pitchFamily="18" charset="0"/>
              <a:cs typeface="Times New Roman" pitchFamily="18" charset="0"/>
            </a:endParaRPr>
          </a:p>
        </p:txBody>
      </p:sp>
      <p:grpSp>
        <p:nvGrpSpPr>
          <p:cNvPr id="36" name="Group 35">
            <a:extLst>
              <a:ext uri="{FF2B5EF4-FFF2-40B4-BE49-F238E27FC236}">
                <a16:creationId xmlns:a16="http://schemas.microsoft.com/office/drawing/2014/main" xmlns="" id="{4CB5322C-5FBC-4651-AF5F-173A47E0A84B}"/>
              </a:ext>
            </a:extLst>
          </p:cNvPr>
          <p:cNvGrpSpPr/>
          <p:nvPr/>
        </p:nvGrpSpPr>
        <p:grpSpPr>
          <a:xfrm>
            <a:off x="502252" y="3883531"/>
            <a:ext cx="1313402" cy="1359218"/>
            <a:chOff x="6349936" y="2140267"/>
            <a:chExt cx="1313402" cy="1359218"/>
          </a:xfrm>
        </p:grpSpPr>
        <p:sp>
          <p:nvSpPr>
            <p:cNvPr id="37"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38"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12</a:t>
              </a:r>
              <a:endParaRPr lang="en-US" sz="2800" b="1" dirty="0">
                <a:solidFill>
                  <a:schemeClr val="bg1"/>
                </a:solidFill>
                <a:latin typeface="Times New Roman" pitchFamily="18" charset="0"/>
                <a:cs typeface="Times New Roman" pitchFamily="18" charset="0"/>
              </a:endParaRPr>
            </a:p>
          </p:txBody>
        </p:sp>
        <p:sp>
          <p:nvSpPr>
            <p:cNvPr id="44"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5"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46" name="Rectangle 45">
            <a:extLst>
              <a:ext uri="{FF2B5EF4-FFF2-40B4-BE49-F238E27FC236}">
                <a16:creationId xmlns:a16="http://schemas.microsoft.com/office/drawing/2014/main" xmlns="" id="{47E8E618-CDF9-4EFB-B983-9C6A21F5E65E}"/>
              </a:ext>
            </a:extLst>
          </p:cNvPr>
          <p:cNvSpPr/>
          <p:nvPr/>
        </p:nvSpPr>
        <p:spPr>
          <a:xfrm>
            <a:off x="7601931" y="3521588"/>
            <a:ext cx="3302195"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Project entry point is app.py</a:t>
            </a:r>
            <a:endParaRPr lang="en-US" sz="2000" b="1" dirty="0">
              <a:solidFill>
                <a:schemeClr val="accent1"/>
              </a:solidFill>
              <a:latin typeface="Times New Roman" pitchFamily="18" charset="0"/>
              <a:cs typeface="Times New Roman" pitchFamily="18" charset="0"/>
            </a:endParaRPr>
          </a:p>
        </p:txBody>
      </p:sp>
      <p:grpSp>
        <p:nvGrpSpPr>
          <p:cNvPr id="47" name="Group 46">
            <a:extLst>
              <a:ext uri="{FF2B5EF4-FFF2-40B4-BE49-F238E27FC236}">
                <a16:creationId xmlns:a16="http://schemas.microsoft.com/office/drawing/2014/main" xmlns="" id="{4CB5322C-5FBC-4651-AF5F-173A47E0A84B}"/>
              </a:ext>
            </a:extLst>
          </p:cNvPr>
          <p:cNvGrpSpPr/>
          <p:nvPr/>
        </p:nvGrpSpPr>
        <p:grpSpPr>
          <a:xfrm>
            <a:off x="6440171" y="3242089"/>
            <a:ext cx="1313402" cy="1359218"/>
            <a:chOff x="6349936" y="2140267"/>
            <a:chExt cx="1313402" cy="1359218"/>
          </a:xfrm>
        </p:grpSpPr>
        <p:sp>
          <p:nvSpPr>
            <p:cNvPr id="48"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9"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13</a:t>
              </a:r>
              <a:endParaRPr lang="en-US" sz="2800" b="1" dirty="0">
                <a:solidFill>
                  <a:schemeClr val="bg1"/>
                </a:solidFill>
                <a:latin typeface="Times New Roman" pitchFamily="18" charset="0"/>
                <a:cs typeface="Times New Roman" pitchFamily="18" charset="0"/>
              </a:endParaRPr>
            </a:p>
          </p:txBody>
        </p:sp>
        <p:sp>
          <p:nvSpPr>
            <p:cNvPr id="50"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1"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523" y="4137439"/>
            <a:ext cx="4419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2511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65356" y="69933"/>
              <a:ext cx="7103227" cy="830997"/>
            </a:xfrm>
            <a:prstGeom prst="rect">
              <a:avLst/>
            </a:prstGeom>
            <a:noFill/>
          </p:spPr>
          <p:txBody>
            <a:bodyPr wrap="none" rtlCol="0">
              <a:spAutoFit/>
            </a:bodyPr>
            <a:lstStyle/>
            <a:p>
              <a:pPr algn="ctr"/>
              <a:r>
                <a:rPr lang="en-US" sz="4800" b="1" dirty="0" smtClean="0">
                  <a:solidFill>
                    <a:schemeClr val="bg1"/>
                  </a:solidFill>
                  <a:latin typeface="+mj-lt"/>
                </a:rPr>
                <a:t>Deployment Sample 5/5</a:t>
              </a:r>
              <a:endParaRPr lang="en-US" sz="4800" b="1" dirty="0">
                <a:solidFill>
                  <a:schemeClr val="bg1"/>
                </a:solidFill>
                <a:latin typeface="+mj-lt"/>
              </a:endParaRPr>
            </a:p>
          </p:txBody>
        </p:sp>
      </p:grpSp>
      <p:sp>
        <p:nvSpPr>
          <p:cNvPr id="35" name="Rectangle 34">
            <a:extLst>
              <a:ext uri="{FF2B5EF4-FFF2-40B4-BE49-F238E27FC236}">
                <a16:creationId xmlns:a16="http://schemas.microsoft.com/office/drawing/2014/main" xmlns="" id="{47E8E618-CDF9-4EFB-B983-9C6A21F5E65E}"/>
              </a:ext>
            </a:extLst>
          </p:cNvPr>
          <p:cNvSpPr/>
          <p:nvPr/>
        </p:nvSpPr>
        <p:spPr>
          <a:xfrm>
            <a:off x="1705956" y="1515067"/>
            <a:ext cx="6971319"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After debug, Run and Test your codes</a:t>
            </a:r>
            <a:endParaRPr lang="en-US" sz="2000" b="1" dirty="0">
              <a:solidFill>
                <a:schemeClr val="accent1"/>
              </a:solidFill>
              <a:latin typeface="Times New Roman" pitchFamily="18" charset="0"/>
              <a:cs typeface="Times New Roman" pitchFamily="18" charset="0"/>
            </a:endParaRP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59</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14</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xmlns="" id="{47E8E618-CDF9-4EFB-B983-9C6A21F5E65E}"/>
              </a:ext>
            </a:extLst>
          </p:cNvPr>
          <p:cNvSpPr/>
          <p:nvPr/>
        </p:nvSpPr>
        <p:spPr>
          <a:xfrm>
            <a:off x="1734531" y="2800942"/>
            <a:ext cx="2837469" cy="1323439"/>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Commit and Push codes</a:t>
            </a:r>
          </a:p>
          <a:p>
            <a:r>
              <a:rPr lang="en-US" sz="2000" b="1" dirty="0" smtClean="0">
                <a:solidFill>
                  <a:schemeClr val="accent1"/>
                </a:solidFill>
                <a:latin typeface="Times New Roman" pitchFamily="18" charset="0"/>
                <a:cs typeface="Times New Roman" pitchFamily="18" charset="0"/>
              </a:rPr>
              <a:t>In first time, Request HF username and password to push</a:t>
            </a:r>
            <a:endParaRPr lang="en-US" sz="2000" b="1" dirty="0">
              <a:solidFill>
                <a:schemeClr val="accent1"/>
              </a:solidFill>
              <a:latin typeface="Times New Roman" pitchFamily="18" charset="0"/>
              <a:cs typeface="Times New Roman" pitchFamily="18" charset="0"/>
            </a:endParaRPr>
          </a:p>
        </p:txBody>
      </p:sp>
      <p:grpSp>
        <p:nvGrpSpPr>
          <p:cNvPr id="18" name="Group 17">
            <a:extLst>
              <a:ext uri="{FF2B5EF4-FFF2-40B4-BE49-F238E27FC236}">
                <a16:creationId xmlns:a16="http://schemas.microsoft.com/office/drawing/2014/main" xmlns="" id="{4CB5322C-5FBC-4651-AF5F-173A47E0A84B}"/>
              </a:ext>
            </a:extLst>
          </p:cNvPr>
          <p:cNvGrpSpPr/>
          <p:nvPr/>
        </p:nvGrpSpPr>
        <p:grpSpPr>
          <a:xfrm>
            <a:off x="530827" y="2566141"/>
            <a:ext cx="1313402" cy="1359218"/>
            <a:chOff x="6349936" y="2140267"/>
            <a:chExt cx="1313402" cy="1359218"/>
          </a:xfrm>
        </p:grpSpPr>
        <p:sp>
          <p:nvSpPr>
            <p:cNvPr id="19"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0"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15</a:t>
              </a:r>
              <a:endParaRPr lang="en-US" sz="2800" b="1" dirty="0">
                <a:solidFill>
                  <a:schemeClr val="bg1"/>
                </a:solidFill>
                <a:latin typeface="Times New Roman" pitchFamily="18" charset="0"/>
                <a:cs typeface="Times New Roman" pitchFamily="18" charset="0"/>
              </a:endParaRPr>
            </a:p>
          </p:txBody>
        </p:sp>
        <p:sp>
          <p:nvSpPr>
            <p:cNvPr id="21"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2"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4055" y="2120753"/>
            <a:ext cx="55435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a:extLst>
              <a:ext uri="{FF2B5EF4-FFF2-40B4-BE49-F238E27FC236}">
                <a16:creationId xmlns:a16="http://schemas.microsoft.com/office/drawing/2014/main" xmlns="" id="{47E8E618-CDF9-4EFB-B983-9C6A21F5E65E}"/>
              </a:ext>
            </a:extLst>
          </p:cNvPr>
          <p:cNvSpPr/>
          <p:nvPr/>
        </p:nvSpPr>
        <p:spPr>
          <a:xfrm>
            <a:off x="1844229" y="4829739"/>
            <a:ext cx="6971319"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Now go to your project address on HF and use your app.</a:t>
            </a:r>
            <a:endParaRPr lang="en-US" sz="2000" b="1" dirty="0">
              <a:solidFill>
                <a:schemeClr val="accent1"/>
              </a:solidFill>
              <a:latin typeface="Times New Roman" pitchFamily="18" charset="0"/>
              <a:cs typeface="Times New Roman" pitchFamily="18" charset="0"/>
            </a:endParaRPr>
          </a:p>
        </p:txBody>
      </p:sp>
      <p:grpSp>
        <p:nvGrpSpPr>
          <p:cNvPr id="25" name="Group 24">
            <a:extLst>
              <a:ext uri="{FF2B5EF4-FFF2-40B4-BE49-F238E27FC236}">
                <a16:creationId xmlns:a16="http://schemas.microsoft.com/office/drawing/2014/main" xmlns="" id="{4CB5322C-5FBC-4651-AF5F-173A47E0A84B}"/>
              </a:ext>
            </a:extLst>
          </p:cNvPr>
          <p:cNvGrpSpPr/>
          <p:nvPr/>
        </p:nvGrpSpPr>
        <p:grpSpPr>
          <a:xfrm>
            <a:off x="502252" y="4313132"/>
            <a:ext cx="1313402" cy="1359218"/>
            <a:chOff x="6349936" y="2140267"/>
            <a:chExt cx="1313402" cy="1359218"/>
          </a:xfrm>
        </p:grpSpPr>
        <p:sp>
          <p:nvSpPr>
            <p:cNvPr id="2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16</a:t>
              </a:r>
              <a:endParaRPr lang="en-US" sz="2800" b="1" dirty="0">
                <a:solidFill>
                  <a:schemeClr val="bg1"/>
                </a:solidFill>
                <a:latin typeface="Times New Roman" pitchFamily="18" charset="0"/>
                <a:cs typeface="Times New Roman" pitchFamily="18" charset="0"/>
              </a:endParaRPr>
            </a:p>
          </p:txBody>
        </p:sp>
        <p:sp>
          <p:nvSpPr>
            <p:cNvPr id="2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271462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7"/>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46" name="Google Shape;246;p17"/>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47" name="Google Shape;247;p17"/>
          <p:cNvSpPr txBox="1"/>
          <p:nvPr/>
        </p:nvSpPr>
        <p:spPr>
          <a:xfrm>
            <a:off x="883293" y="633581"/>
            <a:ext cx="4811452"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002060"/>
                </a:solidFill>
                <a:latin typeface="Times New Roman"/>
                <a:ea typeface="Times New Roman"/>
                <a:cs typeface="Times New Roman"/>
                <a:sym typeface="Times New Roman"/>
              </a:rPr>
              <a:t>What is a GUI?</a:t>
            </a:r>
            <a:endParaRPr sz="2800" dirty="0">
              <a:solidFill>
                <a:srgbClr val="002060"/>
              </a:solidFill>
            </a:endParaRPr>
          </a:p>
        </p:txBody>
      </p:sp>
      <p:sp>
        <p:nvSpPr>
          <p:cNvPr id="248" name="Google Shape;248;p17"/>
          <p:cNvSpPr/>
          <p:nvPr/>
        </p:nvSpPr>
        <p:spPr>
          <a:xfrm>
            <a:off x="883293" y="1481559"/>
            <a:ext cx="8364880" cy="42826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0C0"/>
                </a:solidFill>
                <a:latin typeface="Times New Roman"/>
                <a:ea typeface="Times New Roman"/>
                <a:cs typeface="Times New Roman"/>
                <a:sym typeface="Times New Roman"/>
              </a:rPr>
              <a:t>A </a:t>
            </a:r>
            <a:r>
              <a:rPr lang="en-US" sz="3600" b="1" dirty="0">
                <a:solidFill>
                  <a:srgbClr val="FF0000"/>
                </a:solidFill>
                <a:latin typeface="Times New Roman"/>
                <a:ea typeface="Times New Roman"/>
                <a:cs typeface="Times New Roman"/>
                <a:sym typeface="Times New Roman"/>
              </a:rPr>
              <a:t>GUI</a:t>
            </a:r>
            <a:r>
              <a:rPr lang="en-US" sz="3600" b="1" dirty="0">
                <a:solidFill>
                  <a:srgbClr val="0070C0"/>
                </a:solidFill>
                <a:latin typeface="Times New Roman"/>
                <a:ea typeface="Times New Roman"/>
                <a:cs typeface="Times New Roman"/>
                <a:sym typeface="Times New Roman"/>
              </a:rPr>
              <a:t> or a </a:t>
            </a:r>
            <a:r>
              <a:rPr lang="en-US" sz="3600" b="1" dirty="0">
                <a:solidFill>
                  <a:srgbClr val="FF0000"/>
                </a:solidFill>
                <a:latin typeface="Times New Roman"/>
                <a:ea typeface="Times New Roman"/>
                <a:cs typeface="Times New Roman"/>
                <a:sym typeface="Times New Roman"/>
              </a:rPr>
              <a:t>graphical user interface </a:t>
            </a:r>
            <a:r>
              <a:rPr lang="en-US" sz="3600" b="1" dirty="0">
                <a:solidFill>
                  <a:srgbClr val="0070C0"/>
                </a:solidFill>
                <a:latin typeface="Times New Roman"/>
                <a:ea typeface="Times New Roman"/>
                <a:cs typeface="Times New Roman"/>
                <a:sym typeface="Times New Roman"/>
              </a:rPr>
              <a:t>is an interactive environment to take responses from users on various situations such as forms, documents, tests, etc. It provides the user with a good interactive screen than a traditional </a:t>
            </a:r>
            <a:r>
              <a:rPr lang="en-US" sz="3600" b="1" dirty="0">
                <a:solidFill>
                  <a:srgbClr val="FF0000"/>
                </a:solidFill>
                <a:latin typeface="Times New Roman"/>
                <a:ea typeface="Times New Roman"/>
                <a:cs typeface="Times New Roman"/>
                <a:sym typeface="Times New Roman"/>
              </a:rPr>
              <a:t>Command Line Interface </a:t>
            </a:r>
            <a:r>
              <a:rPr lang="en-US" sz="3600" b="1" dirty="0">
                <a:solidFill>
                  <a:srgbClr val="0070C0"/>
                </a:solidFill>
                <a:latin typeface="Times New Roman"/>
                <a:ea typeface="Times New Roman"/>
                <a:cs typeface="Times New Roman"/>
                <a:sym typeface="Times New Roman"/>
              </a:rPr>
              <a:t>(</a:t>
            </a:r>
            <a:r>
              <a:rPr lang="en-US" sz="3600" b="1" dirty="0">
                <a:solidFill>
                  <a:srgbClr val="FF0000"/>
                </a:solidFill>
                <a:latin typeface="Times New Roman"/>
                <a:ea typeface="Times New Roman"/>
                <a:cs typeface="Times New Roman"/>
                <a:sym typeface="Times New Roman"/>
              </a:rPr>
              <a:t>CLI</a:t>
            </a:r>
            <a:r>
              <a:rPr lang="en-US" sz="3600" b="1" dirty="0">
                <a:solidFill>
                  <a:srgbClr val="0070C0"/>
                </a:solidFill>
                <a:latin typeface="Times New Roman"/>
                <a:ea typeface="Times New Roman"/>
                <a:cs typeface="Times New Roman"/>
                <a:sym typeface="Times New Roman"/>
              </a:rPr>
              <a:t>).</a:t>
            </a:r>
            <a:endParaRPr sz="2800" b="1" dirty="0"/>
          </a:p>
        </p:txBody>
      </p:sp>
      <p:pic>
        <p:nvPicPr>
          <p:cNvPr id="249" name="Google Shape;249;p17"/>
          <p:cNvPicPr preferRelativeResize="0">
            <a:picLocks noGrp="1"/>
          </p:cNvPicPr>
          <p:nvPr>
            <p:ph type="pic" idx="2"/>
          </p:nvPr>
        </p:nvPicPr>
        <p:blipFill rotWithShape="1">
          <a:blip r:embed="rId3">
            <a:alphaModFix/>
          </a:blip>
          <a:srcRect l="5744" r="10600" b="6587"/>
          <a:stretch/>
        </p:blipFill>
        <p:spPr>
          <a:xfrm>
            <a:off x="9410229" y="0"/>
            <a:ext cx="2735419" cy="2307771"/>
          </a:xfrm>
          <a:prstGeom prst="roundRect">
            <a:avLst>
              <a:gd name="adj" fmla="val 8594"/>
            </a:avLst>
          </a:prstGeom>
          <a:solidFill>
            <a:srgbClr val="ECECEC"/>
          </a:solidFill>
          <a:ln>
            <a:noFill/>
          </a:ln>
          <a:effectLst>
            <a:outerShdw blurRad="44450" dist="27940" dir="5400000" algn="ctr">
              <a:srgbClr val="000000">
                <a:alpha val="31764"/>
              </a:srgbClr>
            </a:outerShdw>
            <a:reflection stA="38000" endPos="28000" dist="5000" dir="5400000" sy="-100000" algn="bl" rotWithShape="0"/>
          </a:effectLst>
        </p:spPr>
      </p:pic>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95505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500"/>
                                        <p:tgtEl>
                                          <p:spTgt spid="245"/>
                                        </p:tgtEl>
                                        <p:attrNameLst>
                                          <p:attrName>ppt_w</p:attrName>
                                        </p:attrNameLst>
                                      </p:cBhvr>
                                      <p:tavLst>
                                        <p:tav tm="0">
                                          <p:val>
                                            <p:strVal val="0"/>
                                          </p:val>
                                        </p:tav>
                                        <p:tav tm="100000">
                                          <p:val>
                                            <p:strVal val="#ppt_w"/>
                                          </p:val>
                                        </p:tav>
                                      </p:tavLst>
                                    </p:anim>
                                    <p:anim calcmode="lin" valueType="num">
                                      <p:cBhvr additive="base">
                                        <p:cTn id="8" dur="500"/>
                                        <p:tgtEl>
                                          <p:spTgt spid="24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46"/>
                                        </p:tgtEl>
                                        <p:attrNameLst>
                                          <p:attrName>style.visibility</p:attrName>
                                        </p:attrNameLst>
                                      </p:cBhvr>
                                      <p:to>
                                        <p:strVal val="visible"/>
                                      </p:to>
                                    </p:set>
                                    <p:anim calcmode="lin" valueType="num">
                                      <p:cBhvr additive="base">
                                        <p:cTn id="11" dur="500"/>
                                        <p:tgtEl>
                                          <p:spTgt spid="246"/>
                                        </p:tgtEl>
                                        <p:attrNameLst>
                                          <p:attrName>ppt_w</p:attrName>
                                        </p:attrNameLst>
                                      </p:cBhvr>
                                      <p:tavLst>
                                        <p:tav tm="0">
                                          <p:val>
                                            <p:strVal val="0"/>
                                          </p:val>
                                        </p:tav>
                                        <p:tav tm="100000">
                                          <p:val>
                                            <p:strVal val="#ppt_w"/>
                                          </p:val>
                                        </p:tav>
                                      </p:tavLst>
                                    </p:anim>
                                    <p:anim calcmode="lin" valueType="num">
                                      <p:cBhvr additive="base">
                                        <p:cTn id="12" dur="500"/>
                                        <p:tgtEl>
                                          <p:spTgt spid="246"/>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
                                        </p:tgtEl>
                                        <p:attrNameLst>
                                          <p:attrName>style.visibility</p:attrName>
                                        </p:attrNameLst>
                                      </p:cBhvr>
                                      <p:to>
                                        <p:strVal val="visible"/>
                                      </p:to>
                                    </p:set>
                                    <p:animEffect transition="in" filter="fade">
                                      <p:cBhvr>
                                        <p:cTn id="17" dur="500"/>
                                        <p:tgtEl>
                                          <p:spTgt spid="24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48">
                                            <p:txEl>
                                              <p:pRg st="0" end="0"/>
                                            </p:txEl>
                                          </p:spTgt>
                                        </p:tgtEl>
                                        <p:attrNameLst>
                                          <p:attrName>style.visibility</p:attrName>
                                        </p:attrNameLst>
                                      </p:cBhvr>
                                      <p:to>
                                        <p:strVal val="visible"/>
                                      </p:to>
                                    </p:set>
                                    <p:animEffect transition="in" filter="fade">
                                      <p:cBhvr>
                                        <p:cTn id="21" dur="250"/>
                                        <p:tgtEl>
                                          <p:spTgt spid="2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1637030" y="69933"/>
              <a:ext cx="9159880" cy="830997"/>
            </a:xfrm>
            <a:prstGeom prst="rect">
              <a:avLst/>
            </a:prstGeom>
            <a:noFill/>
          </p:spPr>
          <p:txBody>
            <a:bodyPr wrap="none" rtlCol="0">
              <a:spAutoFit/>
            </a:bodyPr>
            <a:lstStyle/>
            <a:p>
              <a:pPr algn="ctr"/>
              <a:r>
                <a:rPr lang="en-US" sz="4800" b="1" dirty="0">
                  <a:solidFill>
                    <a:schemeClr val="bg1"/>
                  </a:solidFill>
                  <a:latin typeface="+mj-lt"/>
                </a:rPr>
                <a:t>Embedding Hosted </a:t>
              </a:r>
              <a:r>
                <a:rPr lang="en-US" sz="4800" b="1" dirty="0" smtClean="0">
                  <a:solidFill>
                    <a:schemeClr val="bg1"/>
                  </a:solidFill>
                  <a:latin typeface="+mj-lt"/>
                </a:rPr>
                <a:t>Spaces 1/4</a:t>
              </a:r>
              <a:endParaRPr lang="en-US" sz="4800" b="1" dirty="0">
                <a:solidFill>
                  <a:schemeClr val="bg1"/>
                </a:solidFill>
                <a:latin typeface="+mj-lt"/>
              </a:endParaRPr>
            </a:p>
          </p:txBody>
        </p:sp>
      </p:grpSp>
      <p:sp>
        <p:nvSpPr>
          <p:cNvPr id="35" name="Rectangle 34">
            <a:extLst>
              <a:ext uri="{FF2B5EF4-FFF2-40B4-BE49-F238E27FC236}">
                <a16:creationId xmlns:a16="http://schemas.microsoft.com/office/drawing/2014/main" xmlns="" id="{47E8E618-CDF9-4EFB-B983-9C6A21F5E65E}"/>
              </a:ext>
            </a:extLst>
          </p:cNvPr>
          <p:cNvSpPr/>
          <p:nvPr/>
        </p:nvSpPr>
        <p:spPr>
          <a:xfrm>
            <a:off x="962025" y="1515067"/>
            <a:ext cx="10010775" cy="707886"/>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Once you have hosted your app on Hugging Face Spaces (or on your own server), you may want to embed the demo on a different website, such as your blog or your portfolio.</a:t>
            </a: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60</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421129" y="2530730"/>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xmlns="" id="{47E8E618-CDF9-4EFB-B983-9C6A21F5E65E}"/>
              </a:ext>
            </a:extLst>
          </p:cNvPr>
          <p:cNvSpPr/>
          <p:nvPr/>
        </p:nvSpPr>
        <p:spPr>
          <a:xfrm>
            <a:off x="1734531" y="2585672"/>
            <a:ext cx="3894744" cy="1323439"/>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You can find quick links to both options directly on the Hugging Face Space page, in the “Embed this Space” dropdown option</a:t>
            </a:r>
          </a:p>
        </p:txBody>
      </p:sp>
      <p:grpSp>
        <p:nvGrpSpPr>
          <p:cNvPr id="18" name="Group 17">
            <a:extLst>
              <a:ext uri="{FF2B5EF4-FFF2-40B4-BE49-F238E27FC236}">
                <a16:creationId xmlns:a16="http://schemas.microsoft.com/office/drawing/2014/main" xmlns="" id="{4CB5322C-5FBC-4651-AF5F-173A47E0A84B}"/>
              </a:ext>
            </a:extLst>
          </p:cNvPr>
          <p:cNvGrpSpPr/>
          <p:nvPr/>
        </p:nvGrpSpPr>
        <p:grpSpPr>
          <a:xfrm>
            <a:off x="421129" y="4452091"/>
            <a:ext cx="1313402" cy="1359218"/>
            <a:chOff x="6349936" y="2140267"/>
            <a:chExt cx="1313402" cy="1359218"/>
          </a:xfrm>
        </p:grpSpPr>
        <p:sp>
          <p:nvSpPr>
            <p:cNvPr id="19"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0"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21"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2"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xmlns="" id="{47E8E618-CDF9-4EFB-B983-9C6A21F5E65E}"/>
              </a:ext>
            </a:extLst>
          </p:cNvPr>
          <p:cNvSpPr/>
          <p:nvPr/>
        </p:nvSpPr>
        <p:spPr>
          <a:xfrm>
            <a:off x="1844229" y="4829739"/>
            <a:ext cx="6971319" cy="954107"/>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There are two ways to embed your Gradio demos.</a:t>
            </a:r>
          </a:p>
          <a:p>
            <a:pPr lvl="1"/>
            <a:r>
              <a:rPr lang="en-US" b="1" dirty="0">
                <a:solidFill>
                  <a:schemeClr val="accent1"/>
                </a:solidFill>
                <a:latin typeface="Times New Roman" pitchFamily="18" charset="0"/>
                <a:cs typeface="Times New Roman" pitchFamily="18" charset="0"/>
              </a:rPr>
              <a:t>1. Embedding with Web Components</a:t>
            </a:r>
          </a:p>
          <a:p>
            <a:pPr lvl="1"/>
            <a:r>
              <a:rPr lang="en-US" b="1" dirty="0">
                <a:solidFill>
                  <a:schemeClr val="accent1"/>
                </a:solidFill>
                <a:latin typeface="Times New Roman" pitchFamily="18" charset="0"/>
                <a:cs typeface="Times New Roman" pitchFamily="18" charset="0"/>
              </a:rPr>
              <a:t>2. Embedding with </a:t>
            </a:r>
            <a:r>
              <a:rPr lang="en-US" b="1" dirty="0" err="1">
                <a:solidFill>
                  <a:schemeClr val="accent1"/>
                </a:solidFill>
                <a:latin typeface="Times New Roman" pitchFamily="18" charset="0"/>
                <a:cs typeface="Times New Roman" pitchFamily="18" charset="0"/>
              </a:rPr>
              <a:t>IFrames</a:t>
            </a:r>
            <a:endParaRPr lang="en-US" b="1" dirty="0">
              <a:solidFill>
                <a:schemeClr val="accent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63" y="2229444"/>
            <a:ext cx="25622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503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014536" y="69933"/>
              <a:ext cx="8404865" cy="769441"/>
            </a:xfrm>
            <a:prstGeom prst="rect">
              <a:avLst/>
            </a:prstGeom>
            <a:noFill/>
          </p:spPr>
          <p:txBody>
            <a:bodyPr wrap="none" rtlCol="0">
              <a:spAutoFit/>
            </a:bodyPr>
            <a:lstStyle/>
            <a:p>
              <a:pPr algn="ctr"/>
              <a:r>
                <a:rPr lang="en-US" sz="4400" b="1" dirty="0">
                  <a:solidFill>
                    <a:schemeClr val="bg1"/>
                  </a:solidFill>
                </a:rPr>
                <a:t>Embedding Hosted Spaces </a:t>
              </a:r>
              <a:r>
                <a:rPr lang="en-US" sz="4400" b="1" dirty="0" smtClean="0">
                  <a:solidFill>
                    <a:schemeClr val="bg1"/>
                  </a:solidFill>
                  <a:latin typeface="+mj-lt"/>
                </a:rPr>
                <a:t>2/4</a:t>
              </a:r>
              <a:endParaRPr lang="en-US" sz="4400" b="1" dirty="0">
                <a:solidFill>
                  <a:schemeClr val="bg1"/>
                </a:solidFill>
                <a:latin typeface="+mj-lt"/>
              </a:endParaRP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9" y="1259681"/>
            <a:ext cx="8643936" cy="5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8739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1623756" y="69933"/>
              <a:ext cx="9186426" cy="707886"/>
            </a:xfrm>
            <a:prstGeom prst="rect">
              <a:avLst/>
            </a:prstGeom>
            <a:noFill/>
          </p:spPr>
          <p:txBody>
            <a:bodyPr wrap="none" rtlCol="0">
              <a:spAutoFit/>
            </a:bodyPr>
            <a:lstStyle/>
            <a:p>
              <a:pPr algn="ctr"/>
              <a:r>
                <a:rPr lang="en-US" sz="4000" b="1" dirty="0" smtClean="0">
                  <a:solidFill>
                    <a:schemeClr val="bg1"/>
                  </a:solidFill>
                  <a:latin typeface="Times New Roman" pitchFamily="18" charset="0"/>
                  <a:cs typeface="Times New Roman" pitchFamily="18" charset="0"/>
                </a:rPr>
                <a:t>1. Embedding </a:t>
              </a:r>
              <a:r>
                <a:rPr lang="en-US" sz="4000" b="1" dirty="0">
                  <a:solidFill>
                    <a:schemeClr val="bg1"/>
                  </a:solidFill>
                  <a:latin typeface="Times New Roman" pitchFamily="18" charset="0"/>
                  <a:cs typeface="Times New Roman" pitchFamily="18" charset="0"/>
                </a:rPr>
                <a:t>with Web Components </a:t>
              </a:r>
              <a:r>
                <a:rPr lang="en-US" sz="4000" b="1" dirty="0" smtClean="0">
                  <a:solidFill>
                    <a:schemeClr val="bg1"/>
                  </a:solidFill>
                  <a:latin typeface="+mj-lt"/>
                </a:rPr>
                <a:t>3/4</a:t>
              </a:r>
              <a:endParaRPr lang="en-US" sz="4000" b="1" dirty="0">
                <a:solidFill>
                  <a:schemeClr val="bg1"/>
                </a:solidFill>
                <a:latin typeface="+mj-lt"/>
              </a:endParaRP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62</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30827" y="1235503"/>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xmlns="" id="{47E8E618-CDF9-4EFB-B983-9C6A21F5E65E}"/>
              </a:ext>
            </a:extLst>
          </p:cNvPr>
          <p:cNvSpPr/>
          <p:nvPr/>
        </p:nvSpPr>
        <p:spPr>
          <a:xfrm>
            <a:off x="1844228" y="1576972"/>
            <a:ext cx="9059898" cy="707886"/>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Import the </a:t>
            </a:r>
            <a:r>
              <a:rPr lang="en-US" sz="2000" b="1" dirty="0" err="1">
                <a:solidFill>
                  <a:schemeClr val="accent1"/>
                </a:solidFill>
                <a:latin typeface="Times New Roman" pitchFamily="18" charset="0"/>
                <a:cs typeface="Times New Roman" pitchFamily="18" charset="0"/>
              </a:rPr>
              <a:t>gradio</a:t>
            </a:r>
            <a:r>
              <a:rPr lang="en-US" sz="2000" b="1" dirty="0">
                <a:solidFill>
                  <a:schemeClr val="accent1"/>
                </a:solidFill>
                <a:latin typeface="Times New Roman" pitchFamily="18" charset="0"/>
                <a:cs typeface="Times New Roman" pitchFamily="18" charset="0"/>
              </a:rPr>
              <a:t> JS library into </a:t>
            </a:r>
            <a:r>
              <a:rPr lang="en-US" sz="2000" b="1" dirty="0" err="1">
                <a:solidFill>
                  <a:schemeClr val="accent1"/>
                </a:solidFill>
                <a:latin typeface="Times New Roman" pitchFamily="18" charset="0"/>
                <a:cs typeface="Times New Roman" pitchFamily="18" charset="0"/>
              </a:rPr>
              <a:t>into</a:t>
            </a:r>
            <a:r>
              <a:rPr lang="en-US" sz="2000" b="1" dirty="0">
                <a:solidFill>
                  <a:schemeClr val="accent1"/>
                </a:solidFill>
                <a:latin typeface="Times New Roman" pitchFamily="18" charset="0"/>
                <a:cs typeface="Times New Roman" pitchFamily="18" charset="0"/>
              </a:rPr>
              <a:t> your site by adding the script below in your site (</a:t>
            </a:r>
            <a:r>
              <a:rPr lang="en-US" sz="1600" b="1" dirty="0">
                <a:solidFill>
                  <a:schemeClr val="accent1"/>
                </a:solidFill>
                <a:latin typeface="Times New Roman" pitchFamily="18" charset="0"/>
                <a:cs typeface="Times New Roman" pitchFamily="18" charset="0"/>
              </a:rPr>
              <a:t>replace 3.39.0 in the URL with the library version of Gradio you are using</a:t>
            </a:r>
            <a:r>
              <a:rPr lang="en-US" sz="2000" b="1" dirty="0">
                <a:solidFill>
                  <a:schemeClr val="accent1"/>
                </a:solidFill>
                <a:latin typeface="Times New Roman" pitchFamily="18" charset="0"/>
                <a:cs typeface="Times New Roman" pitchFamily="18" charset="0"/>
              </a:rPr>
              <a:t>).</a:t>
            </a:r>
          </a:p>
        </p:txBody>
      </p:sp>
      <p:grpSp>
        <p:nvGrpSpPr>
          <p:cNvPr id="18" name="Group 17">
            <a:extLst>
              <a:ext uri="{FF2B5EF4-FFF2-40B4-BE49-F238E27FC236}">
                <a16:creationId xmlns:a16="http://schemas.microsoft.com/office/drawing/2014/main" xmlns="" id="{4CB5322C-5FBC-4651-AF5F-173A47E0A84B}"/>
              </a:ext>
            </a:extLst>
          </p:cNvPr>
          <p:cNvGrpSpPr/>
          <p:nvPr/>
        </p:nvGrpSpPr>
        <p:grpSpPr>
          <a:xfrm>
            <a:off x="544972" y="3230584"/>
            <a:ext cx="1313402" cy="1359218"/>
            <a:chOff x="6349936" y="2140267"/>
            <a:chExt cx="1313402" cy="1359218"/>
          </a:xfrm>
        </p:grpSpPr>
        <p:sp>
          <p:nvSpPr>
            <p:cNvPr id="19"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0"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21"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2"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xmlns="" id="{47E8E618-CDF9-4EFB-B983-9C6A21F5E65E}"/>
              </a:ext>
            </a:extLst>
          </p:cNvPr>
          <p:cNvSpPr/>
          <p:nvPr/>
        </p:nvSpPr>
        <p:spPr>
          <a:xfrm>
            <a:off x="1777554" y="3330675"/>
            <a:ext cx="7290549"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Add </a:t>
            </a:r>
            <a:r>
              <a:rPr lang="en-US" sz="2000" b="1" dirty="0">
                <a:solidFill>
                  <a:schemeClr val="accent1"/>
                </a:solidFill>
                <a:latin typeface="Times New Roman" pitchFamily="18" charset="0"/>
                <a:cs typeface="Times New Roman" pitchFamily="18" charset="0"/>
              </a:rPr>
              <a:t>below </a:t>
            </a:r>
            <a:r>
              <a:rPr lang="en-US" sz="2000" b="1" dirty="0" smtClean="0">
                <a:solidFill>
                  <a:schemeClr val="accent1"/>
                </a:solidFill>
                <a:latin typeface="Times New Roman" pitchFamily="18" charset="0"/>
                <a:cs typeface="Times New Roman" pitchFamily="18" charset="0"/>
              </a:rPr>
              <a:t>code into </a:t>
            </a:r>
            <a:r>
              <a:rPr lang="en-US" sz="2000" b="1" dirty="0">
                <a:solidFill>
                  <a:schemeClr val="accent1"/>
                </a:solidFill>
                <a:latin typeface="Times New Roman" pitchFamily="18" charset="0"/>
                <a:cs typeface="Times New Roman" pitchFamily="18" charset="0"/>
              </a:rPr>
              <a:t>element where you want to place the app :</a:t>
            </a:r>
            <a:endParaRPr lang="en-US" b="1" dirty="0">
              <a:solidFill>
                <a:schemeClr val="accent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229" y="2399840"/>
            <a:ext cx="78009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160" y="3695611"/>
            <a:ext cx="9691968"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9128" y="4210411"/>
            <a:ext cx="703897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2568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1620199" y="69933"/>
              <a:ext cx="9193542" cy="830997"/>
            </a:xfrm>
            <a:prstGeom prst="rect">
              <a:avLst/>
            </a:prstGeom>
            <a:noFill/>
          </p:spPr>
          <p:txBody>
            <a:bodyPr wrap="none" rtlCol="0">
              <a:spAutoFit/>
            </a:bodyPr>
            <a:lstStyle/>
            <a:p>
              <a:pPr algn="ctr"/>
              <a:r>
                <a:rPr lang="en-US" sz="4800" b="1" dirty="0" smtClean="0">
                  <a:solidFill>
                    <a:schemeClr val="bg1"/>
                  </a:solidFill>
                  <a:latin typeface="+mj-lt"/>
                </a:rPr>
                <a:t>2</a:t>
              </a:r>
              <a:r>
                <a:rPr lang="en-US" sz="4800" b="1" dirty="0">
                  <a:solidFill>
                    <a:schemeClr val="bg1"/>
                  </a:solidFill>
                  <a:latin typeface="+mj-lt"/>
                </a:rPr>
                <a:t>. Embedding with </a:t>
              </a:r>
              <a:r>
                <a:rPr lang="en-US" sz="4800" b="1" dirty="0" err="1">
                  <a:solidFill>
                    <a:schemeClr val="bg1"/>
                  </a:solidFill>
                  <a:latin typeface="+mj-lt"/>
                </a:rPr>
                <a:t>IFrames</a:t>
              </a:r>
              <a:r>
                <a:rPr lang="en-US" sz="4800" b="1" dirty="0">
                  <a:solidFill>
                    <a:schemeClr val="bg1"/>
                  </a:solidFill>
                  <a:latin typeface="+mj-lt"/>
                </a:rPr>
                <a:t> </a:t>
              </a:r>
              <a:r>
                <a:rPr lang="en-US" sz="4800" b="1" dirty="0" smtClean="0">
                  <a:solidFill>
                    <a:schemeClr val="bg1"/>
                  </a:solidFill>
                  <a:latin typeface="+mj-lt"/>
                </a:rPr>
                <a:t>4/4</a:t>
              </a:r>
              <a:endParaRPr lang="en-US" sz="4800" b="1" dirty="0">
                <a:solidFill>
                  <a:schemeClr val="bg1"/>
                </a:solidFill>
                <a:latin typeface="+mj-lt"/>
              </a:endParaRP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63</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30827" y="1287623"/>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xmlns="" id="{47E8E618-CDF9-4EFB-B983-9C6A21F5E65E}"/>
              </a:ext>
            </a:extLst>
          </p:cNvPr>
          <p:cNvSpPr/>
          <p:nvPr/>
        </p:nvSpPr>
        <p:spPr>
          <a:xfrm>
            <a:off x="1734531" y="1475087"/>
            <a:ext cx="9079210" cy="707886"/>
          </a:xfrm>
          <a:prstGeom prst="rect">
            <a:avLst/>
          </a:prstGeom>
        </p:spPr>
        <p:txBody>
          <a:bodyPr wrap="square">
            <a:spAutoFit/>
          </a:bodyPr>
          <a:lstStyle/>
          <a:p>
            <a:r>
              <a:rPr lang="en-US" sz="2000" b="1" dirty="0">
                <a:solidFill>
                  <a:schemeClr val="accent1"/>
                </a:solidFill>
                <a:latin typeface="Times New Roman" pitchFamily="18" charset="0"/>
                <a:cs typeface="Times New Roman" pitchFamily="18" charset="0"/>
              </a:rPr>
              <a:t>To embed with </a:t>
            </a:r>
            <a:r>
              <a:rPr lang="en-US" sz="2000" b="1" dirty="0" err="1">
                <a:solidFill>
                  <a:schemeClr val="accent1"/>
                </a:solidFill>
                <a:latin typeface="Times New Roman" pitchFamily="18" charset="0"/>
                <a:cs typeface="Times New Roman" pitchFamily="18" charset="0"/>
              </a:rPr>
              <a:t>IFrames</a:t>
            </a:r>
            <a:r>
              <a:rPr lang="en-US" sz="2000" b="1" dirty="0">
                <a:solidFill>
                  <a:schemeClr val="accent1"/>
                </a:solidFill>
                <a:latin typeface="Times New Roman" pitchFamily="18" charset="0"/>
                <a:cs typeface="Times New Roman" pitchFamily="18" charset="0"/>
              </a:rPr>
              <a:t> instead (if you cannot add </a:t>
            </a:r>
            <a:r>
              <a:rPr lang="en-US" sz="2000" b="1" dirty="0" err="1">
                <a:solidFill>
                  <a:schemeClr val="accent1"/>
                </a:solidFill>
                <a:latin typeface="Times New Roman" pitchFamily="18" charset="0"/>
                <a:cs typeface="Times New Roman" pitchFamily="18" charset="0"/>
              </a:rPr>
              <a:t>javascript</a:t>
            </a:r>
            <a:r>
              <a:rPr lang="en-US" sz="2000" b="1" dirty="0">
                <a:solidFill>
                  <a:schemeClr val="accent1"/>
                </a:solidFill>
                <a:latin typeface="Times New Roman" pitchFamily="18" charset="0"/>
                <a:cs typeface="Times New Roman" pitchFamily="18" charset="0"/>
              </a:rPr>
              <a:t> to your website, for example), add this element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728" y="2932590"/>
            <a:ext cx="9125113" cy="72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47" y="4020290"/>
            <a:ext cx="10628837" cy="154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8739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1922364" y="69933"/>
              <a:ext cx="8589211" cy="769441"/>
            </a:xfrm>
            <a:prstGeom prst="rect">
              <a:avLst/>
            </a:prstGeom>
            <a:noFill/>
          </p:spPr>
          <p:txBody>
            <a:bodyPr wrap="none" rtlCol="0">
              <a:spAutoFit/>
            </a:bodyPr>
            <a:lstStyle/>
            <a:p>
              <a:pPr algn="ctr"/>
              <a:r>
                <a:rPr lang="en-US" sz="4400" b="1" dirty="0">
                  <a:solidFill>
                    <a:schemeClr val="bg1"/>
                  </a:solidFill>
                </a:rPr>
                <a:t>Handling errors and debugging</a:t>
              </a:r>
              <a:endParaRPr lang="en-US" sz="4400" b="1" dirty="0">
                <a:solidFill>
                  <a:schemeClr val="bg1"/>
                </a:solidFill>
                <a:latin typeface="+mj-lt"/>
              </a:endParaRPr>
            </a:p>
          </p:txBody>
        </p:sp>
      </p:grpSp>
      <p:sp>
        <p:nvSpPr>
          <p:cNvPr id="35" name="Rectangle 34">
            <a:extLst>
              <a:ext uri="{FF2B5EF4-FFF2-40B4-BE49-F238E27FC236}">
                <a16:creationId xmlns:a16="http://schemas.microsoft.com/office/drawing/2014/main" xmlns="" id="{47E8E618-CDF9-4EFB-B983-9C6A21F5E65E}"/>
              </a:ext>
            </a:extLst>
          </p:cNvPr>
          <p:cNvSpPr/>
          <p:nvPr/>
        </p:nvSpPr>
        <p:spPr>
          <a:xfrm>
            <a:off x="1705957" y="1515067"/>
            <a:ext cx="1780194" cy="400110"/>
          </a:xfrm>
          <a:prstGeom prst="rect">
            <a:avLst/>
          </a:prstGeom>
        </p:spPr>
        <p:txBody>
          <a:bodyPr wrap="square">
            <a:spAutoFit/>
          </a:bodyPr>
          <a:lstStyle/>
          <a:p>
            <a:r>
              <a:rPr lang="en-US" sz="2000" b="1" dirty="0" err="1" smtClean="0">
                <a:solidFill>
                  <a:schemeClr val="accent1"/>
                </a:solidFill>
                <a:latin typeface="Times New Roman" pitchFamily="18" charset="0"/>
                <a:cs typeface="Times New Roman" pitchFamily="18" charset="0"/>
              </a:rPr>
              <a:t>Gradio.Error</a:t>
            </a:r>
            <a:endParaRPr lang="en-US" sz="2000" b="1" dirty="0">
              <a:solidFill>
                <a:schemeClr val="accent1"/>
              </a:solidFill>
              <a:latin typeface="Times New Roman" pitchFamily="18" charset="0"/>
              <a:cs typeface="Times New Roman" pitchFamily="18" charset="0"/>
            </a:endParaRP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64</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xmlns="" id="{47E8E618-CDF9-4EFB-B983-9C6A21F5E65E}"/>
              </a:ext>
            </a:extLst>
          </p:cNvPr>
          <p:cNvSpPr/>
          <p:nvPr/>
        </p:nvSpPr>
        <p:spPr>
          <a:xfrm>
            <a:off x="1734531" y="3315292"/>
            <a:ext cx="2837469"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Warning</a:t>
            </a:r>
          </a:p>
        </p:txBody>
      </p:sp>
      <p:grpSp>
        <p:nvGrpSpPr>
          <p:cNvPr id="18" name="Group 17">
            <a:extLst>
              <a:ext uri="{FF2B5EF4-FFF2-40B4-BE49-F238E27FC236}">
                <a16:creationId xmlns:a16="http://schemas.microsoft.com/office/drawing/2014/main" xmlns="" id="{4CB5322C-5FBC-4651-AF5F-173A47E0A84B}"/>
              </a:ext>
            </a:extLst>
          </p:cNvPr>
          <p:cNvGrpSpPr/>
          <p:nvPr/>
        </p:nvGrpSpPr>
        <p:grpSpPr>
          <a:xfrm>
            <a:off x="530827" y="3080491"/>
            <a:ext cx="1313402" cy="1359218"/>
            <a:chOff x="6349936" y="2140267"/>
            <a:chExt cx="1313402" cy="1359218"/>
          </a:xfrm>
        </p:grpSpPr>
        <p:sp>
          <p:nvSpPr>
            <p:cNvPr id="19"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0"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21"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2"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xmlns="" id="{47E8E618-CDF9-4EFB-B983-9C6A21F5E65E}"/>
              </a:ext>
            </a:extLst>
          </p:cNvPr>
          <p:cNvSpPr/>
          <p:nvPr/>
        </p:nvSpPr>
        <p:spPr>
          <a:xfrm>
            <a:off x="1844229" y="5058339"/>
            <a:ext cx="918021" cy="400110"/>
          </a:xfrm>
          <a:prstGeom prst="rect">
            <a:avLst/>
          </a:prstGeom>
        </p:spPr>
        <p:txBody>
          <a:bodyPr wrap="square">
            <a:spAutoFit/>
          </a:bodyPr>
          <a:lstStyle/>
          <a:p>
            <a:r>
              <a:rPr lang="en-US" sz="2000" b="1" dirty="0" smtClean="0">
                <a:solidFill>
                  <a:schemeClr val="accent1"/>
                </a:solidFill>
                <a:latin typeface="Times New Roman" pitchFamily="18" charset="0"/>
                <a:cs typeface="Times New Roman" pitchFamily="18" charset="0"/>
              </a:rPr>
              <a:t>Info</a:t>
            </a:r>
            <a:endParaRPr lang="en-US" sz="2000" b="1" dirty="0">
              <a:solidFill>
                <a:schemeClr val="accent1"/>
              </a:solidFill>
              <a:latin typeface="Times New Roman" pitchFamily="18" charset="0"/>
              <a:cs typeface="Times New Roman" pitchFamily="18" charset="0"/>
            </a:endParaRPr>
          </a:p>
        </p:txBody>
      </p:sp>
      <p:grpSp>
        <p:nvGrpSpPr>
          <p:cNvPr id="25" name="Group 24">
            <a:extLst>
              <a:ext uri="{FF2B5EF4-FFF2-40B4-BE49-F238E27FC236}">
                <a16:creationId xmlns:a16="http://schemas.microsoft.com/office/drawing/2014/main" xmlns="" id="{4CB5322C-5FBC-4651-AF5F-173A47E0A84B}"/>
              </a:ext>
            </a:extLst>
          </p:cNvPr>
          <p:cNvGrpSpPr/>
          <p:nvPr/>
        </p:nvGrpSpPr>
        <p:grpSpPr>
          <a:xfrm>
            <a:off x="502252" y="4541732"/>
            <a:ext cx="1313402" cy="1359218"/>
            <a:chOff x="6349936" y="2140267"/>
            <a:chExt cx="1313402" cy="1359218"/>
          </a:xfrm>
        </p:grpSpPr>
        <p:sp>
          <p:nvSpPr>
            <p:cNvPr id="2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2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385" y="1280266"/>
            <a:ext cx="5959356" cy="922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099" y="2173315"/>
            <a:ext cx="4122777" cy="7163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65" y="4774171"/>
            <a:ext cx="5974598" cy="8992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3265" y="3261972"/>
            <a:ext cx="5966977" cy="906859"/>
          </a:xfrm>
          <a:prstGeom prst="rect">
            <a:avLst/>
          </a:prstGeom>
        </p:spPr>
      </p:pic>
    </p:spTree>
    <p:extLst>
      <p:ext uri="{BB962C8B-B14F-4D97-AF65-F5344CB8AC3E}">
        <p14:creationId xmlns:p14="http://schemas.microsoft.com/office/powerpoint/2010/main" val="3077025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148882" y="155658"/>
              <a:ext cx="7778091" cy="769441"/>
            </a:xfrm>
            <a:prstGeom prst="rect">
              <a:avLst/>
            </a:prstGeom>
            <a:noFill/>
          </p:spPr>
          <p:txBody>
            <a:bodyPr wrap="none" rtlCol="0">
              <a:spAutoFit/>
            </a:bodyPr>
            <a:lstStyle/>
            <a:p>
              <a:pPr lvl="0" algn="ctr"/>
              <a:r>
                <a:rPr lang="en-US" sz="4400" b="1" dirty="0">
                  <a:solidFill>
                    <a:schemeClr val="bg1"/>
                  </a:solidFill>
                </a:rPr>
                <a:t>Scaling Gradio applications </a:t>
              </a:r>
            </a:p>
          </p:txBody>
        </p:sp>
      </p:grpSp>
      <p:sp>
        <p:nvSpPr>
          <p:cNvPr id="35" name="Rectangle 34">
            <a:extLst>
              <a:ext uri="{FF2B5EF4-FFF2-40B4-BE49-F238E27FC236}">
                <a16:creationId xmlns:a16="http://schemas.microsoft.com/office/drawing/2014/main" xmlns="" id="{47E8E618-CDF9-4EFB-B983-9C6A21F5E65E}"/>
              </a:ext>
            </a:extLst>
          </p:cNvPr>
          <p:cNvSpPr/>
          <p:nvPr/>
        </p:nvSpPr>
        <p:spPr>
          <a:xfrm>
            <a:off x="1705956" y="1413628"/>
            <a:ext cx="9123968" cy="1138773"/>
          </a:xfrm>
          <a:prstGeom prst="rect">
            <a:avLst/>
          </a:prstGeom>
        </p:spPr>
        <p:txBody>
          <a:bodyPr wrap="square">
            <a:spAutoFit/>
          </a:bodyPr>
          <a:lstStyle/>
          <a:p>
            <a:r>
              <a:rPr lang="en-US" sz="2000" dirty="0" smtClean="0">
                <a:solidFill>
                  <a:schemeClr val="accent1"/>
                </a:solidFill>
                <a:latin typeface="Times New Roman" pitchFamily="18" charset="0"/>
                <a:cs typeface="Times New Roman" pitchFamily="18" charset="0"/>
              </a:rPr>
              <a:t>Use </a:t>
            </a:r>
            <a:r>
              <a:rPr lang="en-US" sz="2000" dirty="0">
                <a:solidFill>
                  <a:schemeClr val="accent1"/>
                </a:solidFill>
                <a:latin typeface="Times New Roman" pitchFamily="18" charset="0"/>
                <a:cs typeface="Times New Roman" pitchFamily="18" charset="0"/>
              </a:rPr>
              <a:t>a </a:t>
            </a:r>
            <a:r>
              <a:rPr lang="en-US" sz="2800" b="1" dirty="0">
                <a:solidFill>
                  <a:schemeClr val="accent1"/>
                </a:solidFill>
                <a:latin typeface="Times New Roman" pitchFamily="18" charset="0"/>
                <a:cs typeface="Times New Roman" pitchFamily="18" charset="0"/>
              </a:rPr>
              <a:t>hosting service </a:t>
            </a:r>
            <a:r>
              <a:rPr lang="en-US" sz="2000" dirty="0">
                <a:solidFill>
                  <a:schemeClr val="accent1"/>
                </a:solidFill>
                <a:latin typeface="Times New Roman" pitchFamily="18" charset="0"/>
                <a:cs typeface="Times New Roman" pitchFamily="18" charset="0"/>
              </a:rPr>
              <a:t>like </a:t>
            </a:r>
            <a:r>
              <a:rPr lang="en-US" sz="2000" dirty="0" err="1">
                <a:solidFill>
                  <a:schemeClr val="accent1"/>
                </a:solidFill>
                <a:latin typeface="Times New Roman" pitchFamily="18" charset="0"/>
                <a:cs typeface="Times New Roman" pitchFamily="18" charset="0"/>
              </a:rPr>
              <a:t>Heroku</a:t>
            </a:r>
            <a:r>
              <a:rPr lang="en-US" sz="2000" dirty="0">
                <a:solidFill>
                  <a:schemeClr val="accent1"/>
                </a:solidFill>
                <a:latin typeface="Times New Roman" pitchFamily="18" charset="0"/>
                <a:cs typeface="Times New Roman" pitchFamily="18" charset="0"/>
              </a:rPr>
              <a:t> or AWS Elastic Beanstalk. </a:t>
            </a:r>
            <a:endParaRPr lang="en-US" sz="2000" dirty="0" smtClean="0">
              <a:solidFill>
                <a:schemeClr val="accent1"/>
              </a:solidFill>
              <a:latin typeface="Times New Roman" pitchFamily="18" charset="0"/>
              <a:cs typeface="Times New Roman" pitchFamily="18" charset="0"/>
            </a:endParaRPr>
          </a:p>
          <a:p>
            <a:r>
              <a:rPr lang="en-US" sz="2000" dirty="0" smtClean="0">
                <a:solidFill>
                  <a:schemeClr val="accent1"/>
                </a:solidFill>
                <a:latin typeface="Times New Roman" pitchFamily="18" charset="0"/>
                <a:cs typeface="Times New Roman" pitchFamily="18" charset="0"/>
              </a:rPr>
              <a:t>These </a:t>
            </a:r>
            <a:r>
              <a:rPr lang="en-US" sz="2000" dirty="0">
                <a:solidFill>
                  <a:schemeClr val="accent1"/>
                </a:solidFill>
                <a:latin typeface="Times New Roman" pitchFamily="18" charset="0"/>
                <a:cs typeface="Times New Roman" pitchFamily="18" charset="0"/>
              </a:rPr>
              <a:t>services will automatically scale your application up or down depending on the number of users.</a:t>
            </a:r>
          </a:p>
        </p:txBody>
      </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65</a:t>
            </a:fld>
            <a:endParaRPr lang="en-US"/>
          </a:p>
        </p:txBody>
      </p:sp>
      <p:grpSp>
        <p:nvGrpSpPr>
          <p:cNvPr id="39" name="Group 38">
            <a:extLst>
              <a:ext uri="{FF2B5EF4-FFF2-40B4-BE49-F238E27FC236}">
                <a16:creationId xmlns:a16="http://schemas.microsoft.com/office/drawing/2014/main" xmlns="" id="{4CB5322C-5FBC-4651-AF5F-173A47E0A84B}"/>
              </a:ext>
            </a:extLst>
          </p:cNvPr>
          <p:cNvGrpSpPr/>
          <p:nvPr/>
        </p:nvGrpSpPr>
        <p:grpSpPr>
          <a:xfrm>
            <a:off x="502252" y="1280266"/>
            <a:ext cx="1313402" cy="1359218"/>
            <a:chOff x="6349936" y="2140267"/>
            <a:chExt cx="1313402" cy="1359218"/>
          </a:xfrm>
        </p:grpSpPr>
        <p:sp>
          <p:nvSpPr>
            <p:cNvPr id="40"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1"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2"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3"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xmlns="" id="{47E8E618-CDF9-4EFB-B983-9C6A21F5E65E}"/>
              </a:ext>
            </a:extLst>
          </p:cNvPr>
          <p:cNvSpPr/>
          <p:nvPr/>
        </p:nvSpPr>
        <p:spPr>
          <a:xfrm>
            <a:off x="1683142" y="2654319"/>
            <a:ext cx="9169595" cy="1077218"/>
          </a:xfrm>
          <a:prstGeom prst="rect">
            <a:avLst/>
          </a:prstGeom>
        </p:spPr>
        <p:txBody>
          <a:bodyPr wrap="square">
            <a:spAutoFit/>
          </a:bodyPr>
          <a:lstStyle/>
          <a:p>
            <a:r>
              <a:rPr lang="en-US" sz="2000" dirty="0" smtClean="0">
                <a:solidFill>
                  <a:schemeClr val="accent1"/>
                </a:solidFill>
                <a:latin typeface="Times New Roman" pitchFamily="18" charset="0"/>
                <a:cs typeface="Times New Roman" pitchFamily="18" charset="0"/>
              </a:rPr>
              <a:t>Use </a:t>
            </a:r>
            <a:r>
              <a:rPr lang="en-US" sz="2000" dirty="0">
                <a:solidFill>
                  <a:schemeClr val="accent1"/>
                </a:solidFill>
                <a:latin typeface="Times New Roman" pitchFamily="18" charset="0"/>
                <a:cs typeface="Times New Roman" pitchFamily="18" charset="0"/>
              </a:rPr>
              <a:t>a </a:t>
            </a:r>
            <a:r>
              <a:rPr lang="en-US" sz="2400" b="1" dirty="0">
                <a:solidFill>
                  <a:schemeClr val="accent1"/>
                </a:solidFill>
                <a:latin typeface="Times New Roman" pitchFamily="18" charset="0"/>
                <a:cs typeface="Times New Roman" pitchFamily="18" charset="0"/>
              </a:rPr>
              <a:t>distributed computing framework </a:t>
            </a:r>
            <a:r>
              <a:rPr lang="en-US" sz="2000" dirty="0">
                <a:solidFill>
                  <a:schemeClr val="accent1"/>
                </a:solidFill>
                <a:latin typeface="Times New Roman" pitchFamily="18" charset="0"/>
                <a:cs typeface="Times New Roman" pitchFamily="18" charset="0"/>
              </a:rPr>
              <a:t>like Ray Serve</a:t>
            </a:r>
            <a:r>
              <a:rPr lang="en-US" sz="2000" dirty="0" smtClean="0">
                <a:solidFill>
                  <a:schemeClr val="accent1"/>
                </a:solidFill>
                <a:latin typeface="Times New Roman" pitchFamily="18" charset="0"/>
                <a:cs typeface="Times New Roman" pitchFamily="18" charset="0"/>
              </a:rPr>
              <a:t>.</a:t>
            </a:r>
          </a:p>
          <a:p>
            <a:r>
              <a:rPr lang="en-US" sz="2000" dirty="0" smtClean="0">
                <a:solidFill>
                  <a:schemeClr val="accent1"/>
                </a:solidFill>
                <a:latin typeface="Times New Roman" pitchFamily="18" charset="0"/>
                <a:cs typeface="Times New Roman" pitchFamily="18" charset="0"/>
              </a:rPr>
              <a:t>Ray </a:t>
            </a:r>
            <a:r>
              <a:rPr lang="en-US" sz="2000" dirty="0">
                <a:solidFill>
                  <a:schemeClr val="accent1"/>
                </a:solidFill>
                <a:latin typeface="Times New Roman" pitchFamily="18" charset="0"/>
                <a:cs typeface="Times New Roman" pitchFamily="18" charset="0"/>
              </a:rPr>
              <a:t>Serve can parallelize the inference requests for your model, which can significantly improve the performance of your application.</a:t>
            </a:r>
            <a:endParaRPr lang="en-US" sz="2000" dirty="0" smtClean="0">
              <a:solidFill>
                <a:schemeClr val="accent1"/>
              </a:solidFill>
              <a:latin typeface="Times New Roman" pitchFamily="18" charset="0"/>
              <a:cs typeface="Times New Roman" pitchFamily="18" charset="0"/>
            </a:endParaRPr>
          </a:p>
        </p:txBody>
      </p:sp>
      <p:grpSp>
        <p:nvGrpSpPr>
          <p:cNvPr id="18" name="Group 17">
            <a:extLst>
              <a:ext uri="{FF2B5EF4-FFF2-40B4-BE49-F238E27FC236}">
                <a16:creationId xmlns:a16="http://schemas.microsoft.com/office/drawing/2014/main" xmlns="" id="{4CB5322C-5FBC-4651-AF5F-173A47E0A84B}"/>
              </a:ext>
            </a:extLst>
          </p:cNvPr>
          <p:cNvGrpSpPr/>
          <p:nvPr/>
        </p:nvGrpSpPr>
        <p:grpSpPr>
          <a:xfrm>
            <a:off x="502252" y="2542284"/>
            <a:ext cx="1313402" cy="1359218"/>
            <a:chOff x="6349936" y="2140267"/>
            <a:chExt cx="1313402" cy="1359218"/>
          </a:xfrm>
        </p:grpSpPr>
        <p:sp>
          <p:nvSpPr>
            <p:cNvPr id="19"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0"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21"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2"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24" name="Rectangle 23">
            <a:extLst>
              <a:ext uri="{FF2B5EF4-FFF2-40B4-BE49-F238E27FC236}">
                <a16:creationId xmlns:a16="http://schemas.microsoft.com/office/drawing/2014/main" xmlns="" id="{47E8E618-CDF9-4EFB-B983-9C6A21F5E65E}"/>
              </a:ext>
            </a:extLst>
          </p:cNvPr>
          <p:cNvSpPr/>
          <p:nvPr/>
        </p:nvSpPr>
        <p:spPr>
          <a:xfrm>
            <a:off x="1705957" y="3996259"/>
            <a:ext cx="9059897" cy="1077218"/>
          </a:xfrm>
          <a:prstGeom prst="rect">
            <a:avLst/>
          </a:prstGeom>
        </p:spPr>
        <p:txBody>
          <a:bodyPr wrap="square">
            <a:spAutoFit/>
          </a:bodyPr>
          <a:lstStyle/>
          <a:p>
            <a:r>
              <a:rPr lang="en-US" sz="2000" dirty="0">
                <a:solidFill>
                  <a:schemeClr val="accent1"/>
                </a:solidFill>
                <a:latin typeface="Times New Roman" pitchFamily="18" charset="0"/>
                <a:cs typeface="Times New Roman" pitchFamily="18" charset="0"/>
              </a:rPr>
              <a:t>Use a </a:t>
            </a:r>
            <a:r>
              <a:rPr lang="en-US" sz="2400" b="1" dirty="0">
                <a:solidFill>
                  <a:schemeClr val="accent1"/>
                </a:solidFill>
                <a:latin typeface="Times New Roman" pitchFamily="18" charset="0"/>
                <a:cs typeface="Times New Roman" pitchFamily="18" charset="0"/>
              </a:rPr>
              <a:t>caching mechanism </a:t>
            </a:r>
            <a:r>
              <a:rPr lang="en-US" sz="2000" dirty="0">
                <a:solidFill>
                  <a:schemeClr val="accent1"/>
                </a:solidFill>
                <a:latin typeface="Times New Roman" pitchFamily="18" charset="0"/>
                <a:cs typeface="Times New Roman" pitchFamily="18" charset="0"/>
              </a:rPr>
              <a:t>to store the results of previous inference requests</a:t>
            </a:r>
            <a:r>
              <a:rPr lang="en-US" sz="2000" dirty="0" smtClean="0">
                <a:solidFill>
                  <a:schemeClr val="accent1"/>
                </a:solidFill>
                <a:latin typeface="Times New Roman" pitchFamily="18" charset="0"/>
                <a:cs typeface="Times New Roman" pitchFamily="18" charset="0"/>
              </a:rPr>
              <a:t>.</a:t>
            </a:r>
          </a:p>
          <a:p>
            <a:r>
              <a:rPr lang="en-US" sz="2000" dirty="0" smtClean="0">
                <a:solidFill>
                  <a:schemeClr val="accent1"/>
                </a:solidFill>
                <a:latin typeface="Times New Roman" pitchFamily="18" charset="0"/>
                <a:cs typeface="Times New Roman" pitchFamily="18" charset="0"/>
              </a:rPr>
              <a:t>This </a:t>
            </a:r>
            <a:r>
              <a:rPr lang="en-US" sz="2000" dirty="0">
                <a:solidFill>
                  <a:schemeClr val="accent1"/>
                </a:solidFill>
                <a:latin typeface="Times New Roman" pitchFamily="18" charset="0"/>
                <a:cs typeface="Times New Roman" pitchFamily="18" charset="0"/>
              </a:rPr>
              <a:t>can help to reduce the load on your model and improve the performance of your application.</a:t>
            </a:r>
          </a:p>
        </p:txBody>
      </p:sp>
      <p:grpSp>
        <p:nvGrpSpPr>
          <p:cNvPr id="25" name="Group 24">
            <a:extLst>
              <a:ext uri="{FF2B5EF4-FFF2-40B4-BE49-F238E27FC236}">
                <a16:creationId xmlns:a16="http://schemas.microsoft.com/office/drawing/2014/main" xmlns="" id="{4CB5322C-5FBC-4651-AF5F-173A47E0A84B}"/>
              </a:ext>
            </a:extLst>
          </p:cNvPr>
          <p:cNvGrpSpPr/>
          <p:nvPr/>
        </p:nvGrpSpPr>
        <p:grpSpPr>
          <a:xfrm>
            <a:off x="502252" y="3851990"/>
            <a:ext cx="1313402" cy="1359218"/>
            <a:chOff x="6349936" y="2140267"/>
            <a:chExt cx="1313402" cy="1359218"/>
          </a:xfrm>
        </p:grpSpPr>
        <p:sp>
          <p:nvSpPr>
            <p:cNvPr id="2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2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2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30" name="Rectangle 29">
            <a:extLst>
              <a:ext uri="{FF2B5EF4-FFF2-40B4-BE49-F238E27FC236}">
                <a16:creationId xmlns:a16="http://schemas.microsoft.com/office/drawing/2014/main" xmlns="" id="{47E8E618-CDF9-4EFB-B983-9C6A21F5E65E}"/>
              </a:ext>
            </a:extLst>
          </p:cNvPr>
          <p:cNvSpPr/>
          <p:nvPr/>
        </p:nvSpPr>
        <p:spPr>
          <a:xfrm>
            <a:off x="1705957" y="5231161"/>
            <a:ext cx="9059897" cy="1077218"/>
          </a:xfrm>
          <a:prstGeom prst="rect">
            <a:avLst/>
          </a:prstGeom>
        </p:spPr>
        <p:txBody>
          <a:bodyPr wrap="square">
            <a:spAutoFit/>
          </a:bodyPr>
          <a:lstStyle/>
          <a:p>
            <a:r>
              <a:rPr lang="en-US" sz="2000" dirty="0">
                <a:solidFill>
                  <a:schemeClr val="accent1"/>
                </a:solidFill>
                <a:latin typeface="Times New Roman" pitchFamily="18" charset="0"/>
                <a:cs typeface="Times New Roman" pitchFamily="18" charset="0"/>
              </a:rPr>
              <a:t>Use a </a:t>
            </a:r>
            <a:r>
              <a:rPr lang="en-US" sz="2400" b="1" dirty="0">
                <a:solidFill>
                  <a:schemeClr val="accent1"/>
                </a:solidFill>
                <a:latin typeface="Times New Roman" pitchFamily="18" charset="0"/>
                <a:cs typeface="Times New Roman" pitchFamily="18" charset="0"/>
              </a:rPr>
              <a:t>load balancer </a:t>
            </a:r>
            <a:r>
              <a:rPr lang="en-US" sz="2000" dirty="0">
                <a:solidFill>
                  <a:schemeClr val="accent1"/>
                </a:solidFill>
                <a:latin typeface="Times New Roman" pitchFamily="18" charset="0"/>
                <a:cs typeface="Times New Roman" pitchFamily="18" charset="0"/>
              </a:rPr>
              <a:t>to distribute the traffic to your application across multiple servers. This can help to improve the performance of your application by reducing the latency of individual requests.</a:t>
            </a:r>
          </a:p>
        </p:txBody>
      </p:sp>
      <p:grpSp>
        <p:nvGrpSpPr>
          <p:cNvPr id="31" name="Group 30">
            <a:extLst>
              <a:ext uri="{FF2B5EF4-FFF2-40B4-BE49-F238E27FC236}">
                <a16:creationId xmlns:a16="http://schemas.microsoft.com/office/drawing/2014/main" xmlns="" id="{4CB5322C-5FBC-4651-AF5F-173A47E0A84B}"/>
              </a:ext>
            </a:extLst>
          </p:cNvPr>
          <p:cNvGrpSpPr/>
          <p:nvPr/>
        </p:nvGrpSpPr>
        <p:grpSpPr>
          <a:xfrm>
            <a:off x="502252" y="5086892"/>
            <a:ext cx="1313402" cy="1359218"/>
            <a:chOff x="6349936" y="2140267"/>
            <a:chExt cx="1313402" cy="1359218"/>
          </a:xfrm>
        </p:grpSpPr>
        <p:sp>
          <p:nvSpPr>
            <p:cNvPr id="33"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4</a:t>
              </a:r>
              <a:endParaRPr lang="en-US" sz="2800" b="1" dirty="0">
                <a:solidFill>
                  <a:schemeClr val="bg1"/>
                </a:solidFill>
                <a:latin typeface="Times New Roman" pitchFamily="18" charset="0"/>
                <a:cs typeface="Times New Roman" pitchFamily="18" charset="0"/>
              </a:endParaRPr>
            </a:p>
          </p:txBody>
        </p:sp>
        <p:sp>
          <p:nvSpPr>
            <p:cNvPr id="36"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37"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431058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52577" y="155658"/>
              <a:ext cx="6770700" cy="769441"/>
            </a:xfrm>
            <a:prstGeom prst="rect">
              <a:avLst/>
            </a:prstGeom>
            <a:noFill/>
          </p:spPr>
          <p:txBody>
            <a:bodyPr wrap="none" rtlCol="0">
              <a:spAutoFit/>
            </a:bodyPr>
            <a:lstStyle/>
            <a:p>
              <a:pPr lvl="0" algn="ctr"/>
              <a:r>
                <a:rPr lang="en-US" sz="4400" b="1" dirty="0">
                  <a:solidFill>
                    <a:schemeClr val="bg1"/>
                  </a:solidFill>
                </a:rPr>
                <a:t>Working with Gradio API</a:t>
              </a: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66</a:t>
            </a:fld>
            <a:endParaRPr lang="en-US"/>
          </a:p>
        </p:txBody>
      </p:sp>
      <p:sp>
        <p:nvSpPr>
          <p:cNvPr id="5" name="TextBox 4"/>
          <p:cNvSpPr txBox="1"/>
          <p:nvPr/>
        </p:nvSpPr>
        <p:spPr>
          <a:xfrm>
            <a:off x="1843177" y="2025664"/>
            <a:ext cx="9566721" cy="1107996"/>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Client:</a:t>
            </a:r>
          </a:p>
          <a:p>
            <a:r>
              <a:rPr lang="en-US" sz="2000" b="1" dirty="0" smtClean="0">
                <a:latin typeface="Times New Roman" pitchFamily="18" charset="0"/>
                <a:cs typeface="Times New Roman" pitchFamily="18" charset="0"/>
              </a:rPr>
              <a:t>The </a:t>
            </a:r>
            <a:r>
              <a:rPr lang="en-US" sz="2000" b="1" dirty="0">
                <a:latin typeface="Times New Roman" pitchFamily="18" charset="0"/>
                <a:cs typeface="Times New Roman" pitchFamily="18" charset="0"/>
              </a:rPr>
              <a:t>main Client class for the Python client</a:t>
            </a:r>
            <a:r>
              <a:rPr lang="en-US" sz="2000" b="1" dirty="0" smtClean="0">
                <a:latin typeface="Times New Roman" pitchFamily="18" charset="0"/>
                <a:cs typeface="Times New Roman" pitchFamily="18" charset="0"/>
              </a:rPr>
              <a:t>.</a:t>
            </a:r>
          </a:p>
          <a:p>
            <a:r>
              <a:rPr lang="en-US" sz="2200" b="1" dirty="0" smtClean="0">
                <a:latin typeface="Times New Roman" pitchFamily="18" charset="0"/>
                <a:cs typeface="Times New Roman" pitchFamily="18" charset="0"/>
              </a:rPr>
              <a:t>This </a:t>
            </a:r>
            <a:r>
              <a:rPr lang="en-US" sz="2200" b="1" dirty="0">
                <a:latin typeface="Times New Roman" pitchFamily="18" charset="0"/>
                <a:cs typeface="Times New Roman" pitchFamily="18" charset="0"/>
              </a:rPr>
              <a:t>class is used to connect to a remote Gradio app and call its API endpoints.</a:t>
            </a:r>
          </a:p>
        </p:txBody>
      </p:sp>
      <p:sp>
        <p:nvSpPr>
          <p:cNvPr id="38" name="TextBox 37"/>
          <p:cNvSpPr txBox="1"/>
          <p:nvPr/>
        </p:nvSpPr>
        <p:spPr>
          <a:xfrm>
            <a:off x="1711766" y="3957039"/>
            <a:ext cx="8652321" cy="1107996"/>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Predict:</a:t>
            </a:r>
          </a:p>
          <a:p>
            <a:r>
              <a:rPr lang="en-US" sz="2000" b="1" dirty="0">
                <a:latin typeface="Times New Roman" pitchFamily="18" charset="0"/>
                <a:cs typeface="Times New Roman" pitchFamily="18" charset="0"/>
              </a:rPr>
              <a:t>Calls the Gradio API and returns the result </a:t>
            </a:r>
            <a:r>
              <a:rPr lang="en-US" sz="2000" b="1" dirty="0" smtClean="0">
                <a:latin typeface="Times New Roman" pitchFamily="18" charset="0"/>
                <a:cs typeface="Times New Roman" pitchFamily="18" charset="0"/>
              </a:rPr>
              <a:t>.</a:t>
            </a:r>
          </a:p>
          <a:p>
            <a:endParaRPr lang="en-US" sz="2200" b="1" dirty="0">
              <a:latin typeface="Times New Roman" pitchFamily="18" charset="0"/>
              <a:cs typeface="Times New Roman" pitchFamily="18" charset="0"/>
            </a:endParaRPr>
          </a:p>
        </p:txBody>
      </p:sp>
      <p:sp>
        <p:nvSpPr>
          <p:cNvPr id="44" name="TextBox 43"/>
          <p:cNvSpPr txBox="1"/>
          <p:nvPr/>
        </p:nvSpPr>
        <p:spPr>
          <a:xfrm>
            <a:off x="676275" y="1381125"/>
            <a:ext cx="10582275" cy="430887"/>
          </a:xfrm>
          <a:prstGeom prst="rect">
            <a:avLst/>
          </a:prstGeom>
          <a:noFill/>
        </p:spPr>
        <p:txBody>
          <a:bodyPr wrap="square" rtlCol="0">
            <a:spAutoFit/>
          </a:bodyPr>
          <a:lstStyle/>
          <a:p>
            <a:r>
              <a:rPr lang="en-US" sz="2200" b="1" dirty="0">
                <a:latin typeface="Times New Roman" pitchFamily="18" charset="0"/>
                <a:cs typeface="Times New Roman" pitchFamily="18" charset="0"/>
              </a:rPr>
              <a:t>The Gradio </a:t>
            </a:r>
            <a:r>
              <a:rPr lang="en-US" sz="2200" b="1" dirty="0" smtClean="0">
                <a:latin typeface="Times New Roman" pitchFamily="18" charset="0"/>
                <a:cs typeface="Times New Roman" pitchFamily="18" charset="0"/>
              </a:rPr>
              <a:t>client(</a:t>
            </a:r>
            <a:r>
              <a:rPr lang="en-US" sz="2200" b="1" dirty="0" err="1" smtClean="0">
                <a:latin typeface="Times New Roman" pitchFamily="18" charset="0"/>
                <a:cs typeface="Times New Roman" pitchFamily="18" charset="0"/>
              </a:rPr>
              <a:t>gradio_client</a:t>
            </a:r>
            <a:r>
              <a:rPr lang="en-US" sz="2200" b="1" dirty="0" smtClean="0">
                <a:latin typeface="Times New Roman" pitchFamily="18" charset="0"/>
                <a:cs typeface="Times New Roman" pitchFamily="18" charset="0"/>
              </a:rPr>
              <a:t>) </a:t>
            </a:r>
            <a:r>
              <a:rPr lang="en-US" sz="2200" b="1" dirty="0">
                <a:latin typeface="Times New Roman" pitchFamily="18" charset="0"/>
                <a:cs typeface="Times New Roman" pitchFamily="18" charset="0"/>
              </a:rPr>
              <a:t>makes it very easy to use any Gradio app as an API.</a:t>
            </a:r>
          </a:p>
        </p:txBody>
      </p:sp>
      <p:grpSp>
        <p:nvGrpSpPr>
          <p:cNvPr id="45" name="Group 44">
            <a:extLst>
              <a:ext uri="{FF2B5EF4-FFF2-40B4-BE49-F238E27FC236}">
                <a16:creationId xmlns:a16="http://schemas.microsoft.com/office/drawing/2014/main" xmlns="" id="{4CB5322C-5FBC-4651-AF5F-173A47E0A84B}"/>
              </a:ext>
            </a:extLst>
          </p:cNvPr>
          <p:cNvGrpSpPr/>
          <p:nvPr/>
        </p:nvGrpSpPr>
        <p:grpSpPr>
          <a:xfrm>
            <a:off x="503247" y="1853589"/>
            <a:ext cx="1313402" cy="1359218"/>
            <a:chOff x="6349936" y="2140267"/>
            <a:chExt cx="1313402" cy="1359218"/>
          </a:xfrm>
        </p:grpSpPr>
        <p:sp>
          <p:nvSpPr>
            <p:cNvPr id="4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4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1</a:t>
              </a:r>
              <a:endParaRPr lang="en-US" sz="2800" b="1" dirty="0">
                <a:solidFill>
                  <a:schemeClr val="bg1"/>
                </a:solidFill>
                <a:latin typeface="Times New Roman" pitchFamily="18" charset="0"/>
                <a:cs typeface="Times New Roman" pitchFamily="18" charset="0"/>
              </a:endParaRPr>
            </a:p>
          </p:txBody>
        </p:sp>
        <p:sp>
          <p:nvSpPr>
            <p:cNvPr id="4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4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xmlns="" id="{4CB5322C-5FBC-4651-AF5F-173A47E0A84B}"/>
              </a:ext>
            </a:extLst>
          </p:cNvPr>
          <p:cNvGrpSpPr/>
          <p:nvPr/>
        </p:nvGrpSpPr>
        <p:grpSpPr>
          <a:xfrm>
            <a:off x="461578" y="3707993"/>
            <a:ext cx="1313402" cy="1359218"/>
            <a:chOff x="6349936" y="2140267"/>
            <a:chExt cx="1313402" cy="1359218"/>
          </a:xfrm>
        </p:grpSpPr>
        <p:sp>
          <p:nvSpPr>
            <p:cNvPr id="51"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2"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2</a:t>
              </a:r>
              <a:endParaRPr lang="en-US" sz="2800" b="1" dirty="0">
                <a:solidFill>
                  <a:schemeClr val="bg1"/>
                </a:solidFill>
                <a:latin typeface="Times New Roman" pitchFamily="18" charset="0"/>
                <a:cs typeface="Times New Roman" pitchFamily="18" charset="0"/>
              </a:endParaRPr>
            </a:p>
          </p:txBody>
        </p:sp>
        <p:sp>
          <p:nvSpPr>
            <p:cNvPr id="53"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4"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411" y="3220474"/>
            <a:ext cx="4870200" cy="76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224" y="4667161"/>
            <a:ext cx="7436988" cy="178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5557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52577" y="155658"/>
              <a:ext cx="6770700" cy="769441"/>
            </a:xfrm>
            <a:prstGeom prst="rect">
              <a:avLst/>
            </a:prstGeom>
            <a:noFill/>
          </p:spPr>
          <p:txBody>
            <a:bodyPr wrap="none" rtlCol="0">
              <a:spAutoFit/>
            </a:bodyPr>
            <a:lstStyle/>
            <a:p>
              <a:pPr lvl="0" algn="ctr"/>
              <a:r>
                <a:rPr lang="en-US" sz="4400" b="1" dirty="0">
                  <a:solidFill>
                    <a:schemeClr val="bg1"/>
                  </a:solidFill>
                </a:rPr>
                <a:t>Working with Gradio API</a:t>
              </a: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67</a:t>
            </a:fld>
            <a:endParaRPr lang="en-US"/>
          </a:p>
        </p:txBody>
      </p:sp>
      <p:sp>
        <p:nvSpPr>
          <p:cNvPr id="5" name="TextBox 4"/>
          <p:cNvSpPr txBox="1"/>
          <p:nvPr/>
        </p:nvSpPr>
        <p:spPr>
          <a:xfrm>
            <a:off x="2038825" y="1371109"/>
            <a:ext cx="9686450" cy="769441"/>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submit:</a:t>
            </a:r>
          </a:p>
          <a:p>
            <a:r>
              <a:rPr lang="en-US" sz="2000" b="1" dirty="0">
                <a:latin typeface="Times New Roman" pitchFamily="18" charset="0"/>
                <a:cs typeface="Times New Roman" pitchFamily="18" charset="0"/>
              </a:rPr>
              <a:t>Creates and returns a Job object which calls the Gradio API in a background </a:t>
            </a:r>
            <a:r>
              <a:rPr lang="en-US" sz="2000" b="1" dirty="0" smtClean="0">
                <a:latin typeface="Times New Roman" pitchFamily="18" charset="0"/>
                <a:cs typeface="Times New Roman" pitchFamily="18" charset="0"/>
              </a:rPr>
              <a:t>thread.</a:t>
            </a:r>
            <a:endParaRPr lang="en-US" sz="2200" b="1" dirty="0">
              <a:latin typeface="Times New Roman" pitchFamily="18" charset="0"/>
              <a:cs typeface="Times New Roman" pitchFamily="18" charset="0"/>
            </a:endParaRPr>
          </a:p>
        </p:txBody>
      </p:sp>
      <p:sp>
        <p:nvSpPr>
          <p:cNvPr id="38" name="TextBox 37"/>
          <p:cNvSpPr txBox="1"/>
          <p:nvPr/>
        </p:nvSpPr>
        <p:spPr>
          <a:xfrm>
            <a:off x="1965936" y="3782169"/>
            <a:ext cx="9368813" cy="1138773"/>
          </a:xfrm>
          <a:prstGeom prst="rect">
            <a:avLst/>
          </a:prstGeom>
          <a:noFill/>
        </p:spPr>
        <p:txBody>
          <a:bodyPr wrap="square" rtlCol="0">
            <a:spAutoFit/>
          </a:bodyPr>
          <a:lstStyle/>
          <a:p>
            <a:r>
              <a:rPr lang="en-US" sz="2800" b="1" dirty="0">
                <a:latin typeface="Times New Roman" pitchFamily="18" charset="0"/>
                <a:cs typeface="Times New Roman" pitchFamily="18" charset="0"/>
              </a:rPr>
              <a:t>duplicate:</a:t>
            </a:r>
          </a:p>
          <a:p>
            <a:r>
              <a:rPr lang="en-US" sz="2000" b="1" dirty="0">
                <a:latin typeface="Times New Roman" pitchFamily="18" charset="0"/>
                <a:cs typeface="Times New Roman" pitchFamily="18" charset="0"/>
              </a:rPr>
              <a:t>Duplicates a Hugging Face Space under your account and returns a Client object for the new Space. </a:t>
            </a:r>
          </a:p>
        </p:txBody>
      </p:sp>
      <p:grpSp>
        <p:nvGrpSpPr>
          <p:cNvPr id="55" name="Group 54">
            <a:extLst>
              <a:ext uri="{FF2B5EF4-FFF2-40B4-BE49-F238E27FC236}">
                <a16:creationId xmlns:a16="http://schemas.microsoft.com/office/drawing/2014/main" xmlns="" id="{4CB5322C-5FBC-4651-AF5F-173A47E0A84B}"/>
              </a:ext>
            </a:extLst>
          </p:cNvPr>
          <p:cNvGrpSpPr/>
          <p:nvPr/>
        </p:nvGrpSpPr>
        <p:grpSpPr>
          <a:xfrm>
            <a:off x="743165" y="1314768"/>
            <a:ext cx="1313402" cy="1359218"/>
            <a:chOff x="6349936" y="2140267"/>
            <a:chExt cx="1313402" cy="1359218"/>
          </a:xfrm>
        </p:grpSpPr>
        <p:sp>
          <p:nvSpPr>
            <p:cNvPr id="56"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57"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3</a:t>
              </a:r>
              <a:endParaRPr lang="en-US" sz="2800" b="1" dirty="0">
                <a:solidFill>
                  <a:schemeClr val="bg1"/>
                </a:solidFill>
                <a:latin typeface="Times New Roman" pitchFamily="18" charset="0"/>
                <a:cs typeface="Times New Roman" pitchFamily="18" charset="0"/>
              </a:endParaRPr>
            </a:p>
          </p:txBody>
        </p:sp>
        <p:sp>
          <p:nvSpPr>
            <p:cNvPr id="58"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59"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xmlns="" id="{4CB5322C-5FBC-4651-AF5F-173A47E0A84B}"/>
              </a:ext>
            </a:extLst>
          </p:cNvPr>
          <p:cNvGrpSpPr/>
          <p:nvPr/>
        </p:nvGrpSpPr>
        <p:grpSpPr>
          <a:xfrm>
            <a:off x="652535" y="3768314"/>
            <a:ext cx="1313402" cy="1359218"/>
            <a:chOff x="6349936" y="2140267"/>
            <a:chExt cx="1313402" cy="1359218"/>
          </a:xfrm>
        </p:grpSpPr>
        <p:sp>
          <p:nvSpPr>
            <p:cNvPr id="61"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62"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4</a:t>
              </a:r>
              <a:endParaRPr lang="en-US" sz="2800" b="1" dirty="0">
                <a:solidFill>
                  <a:schemeClr val="bg1"/>
                </a:solidFill>
                <a:latin typeface="Times New Roman" pitchFamily="18" charset="0"/>
                <a:cs typeface="Times New Roman" pitchFamily="18" charset="0"/>
              </a:endParaRPr>
            </a:p>
          </p:txBody>
        </p:sp>
        <p:sp>
          <p:nvSpPr>
            <p:cNvPr id="63"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609" y="2210117"/>
            <a:ext cx="6918671" cy="174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4663664"/>
            <a:ext cx="7715250" cy="165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1445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52577" y="155658"/>
              <a:ext cx="6770700" cy="769441"/>
            </a:xfrm>
            <a:prstGeom prst="rect">
              <a:avLst/>
            </a:prstGeom>
            <a:noFill/>
          </p:spPr>
          <p:txBody>
            <a:bodyPr wrap="none" rtlCol="0">
              <a:spAutoFit/>
            </a:bodyPr>
            <a:lstStyle/>
            <a:p>
              <a:pPr lvl="0" algn="ctr"/>
              <a:r>
                <a:rPr lang="en-US" sz="4400" b="1" dirty="0">
                  <a:solidFill>
                    <a:schemeClr val="bg1"/>
                  </a:solidFill>
                </a:rPr>
                <a:t>Working with Gradio API</a:t>
              </a: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68</a:t>
            </a:fld>
            <a:endParaRPr lang="en-US"/>
          </a:p>
        </p:txBody>
      </p:sp>
      <p:sp>
        <p:nvSpPr>
          <p:cNvPr id="38" name="TextBox 37"/>
          <p:cNvSpPr txBox="1"/>
          <p:nvPr/>
        </p:nvSpPr>
        <p:spPr>
          <a:xfrm>
            <a:off x="1889736" y="1448544"/>
            <a:ext cx="9368813" cy="769441"/>
          </a:xfrm>
          <a:prstGeom prst="rect">
            <a:avLst/>
          </a:prstGeom>
          <a:noFill/>
        </p:spPr>
        <p:txBody>
          <a:bodyPr wrap="square" rtlCol="0">
            <a:spAutoFit/>
          </a:bodyPr>
          <a:lstStyle/>
          <a:p>
            <a:r>
              <a:rPr lang="en-US" sz="2400" b="1" dirty="0" err="1" smtClean="0">
                <a:latin typeface="Times New Roman" pitchFamily="18" charset="0"/>
                <a:cs typeface="Times New Roman" pitchFamily="18" charset="0"/>
              </a:rPr>
              <a:t>view_api</a:t>
            </a:r>
            <a:r>
              <a:rPr lang="en-US" sz="2400" b="1" dirty="0" smtClean="0">
                <a:latin typeface="Times New Roman" pitchFamily="18" charset="0"/>
                <a:cs typeface="Times New Roman" pitchFamily="18" charset="0"/>
              </a:rPr>
              <a:t>:</a:t>
            </a:r>
          </a:p>
          <a:p>
            <a:r>
              <a:rPr lang="en-US" sz="2000" b="1" dirty="0">
                <a:latin typeface="Times New Roman" pitchFamily="18" charset="0"/>
                <a:cs typeface="Times New Roman" pitchFamily="18" charset="0"/>
              </a:rPr>
              <a:t>Prints the usage info for the API. </a:t>
            </a:r>
            <a:endParaRPr lang="en-US" sz="2000" b="1" dirty="0" smtClean="0">
              <a:latin typeface="Times New Roman" pitchFamily="18" charset="0"/>
              <a:cs typeface="Times New Roman" pitchFamily="18" charset="0"/>
            </a:endParaRPr>
          </a:p>
        </p:txBody>
      </p:sp>
      <p:grpSp>
        <p:nvGrpSpPr>
          <p:cNvPr id="60" name="Group 59">
            <a:extLst>
              <a:ext uri="{FF2B5EF4-FFF2-40B4-BE49-F238E27FC236}">
                <a16:creationId xmlns:a16="http://schemas.microsoft.com/office/drawing/2014/main" xmlns="" id="{4CB5322C-5FBC-4651-AF5F-173A47E0A84B}"/>
              </a:ext>
            </a:extLst>
          </p:cNvPr>
          <p:cNvGrpSpPr/>
          <p:nvPr/>
        </p:nvGrpSpPr>
        <p:grpSpPr>
          <a:xfrm>
            <a:off x="576335" y="1434689"/>
            <a:ext cx="1313402" cy="1359218"/>
            <a:chOff x="6349936" y="2140267"/>
            <a:chExt cx="1313402" cy="1359218"/>
          </a:xfrm>
        </p:grpSpPr>
        <p:sp>
          <p:nvSpPr>
            <p:cNvPr id="61"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62"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5</a:t>
              </a:r>
              <a:endParaRPr lang="en-US" sz="2800" b="1" dirty="0">
                <a:solidFill>
                  <a:schemeClr val="bg1"/>
                </a:solidFill>
                <a:latin typeface="Times New Roman" pitchFamily="18" charset="0"/>
                <a:cs typeface="Times New Roman" pitchFamily="18" charset="0"/>
              </a:endParaRPr>
            </a:p>
          </p:txBody>
        </p:sp>
        <p:sp>
          <p:nvSpPr>
            <p:cNvPr id="63"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34" y="3695700"/>
            <a:ext cx="7137061" cy="272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613" y="1833264"/>
            <a:ext cx="63531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709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17534A5-EF7C-44F2-A4D2-B5A06D74FF29}"/>
              </a:ext>
            </a:extLst>
          </p:cNvPr>
          <p:cNvGrpSpPr/>
          <p:nvPr/>
        </p:nvGrpSpPr>
        <p:grpSpPr>
          <a:xfrm>
            <a:off x="1551267" y="-7144"/>
            <a:ext cx="9352859" cy="1266825"/>
            <a:chOff x="1551267" y="-7144"/>
            <a:chExt cx="9352859" cy="1266825"/>
          </a:xfrm>
        </p:grpSpPr>
        <p:sp>
          <p:nvSpPr>
            <p:cNvPr id="8" name="Freeform: Shape 7">
              <a:extLst>
                <a:ext uri="{FF2B5EF4-FFF2-40B4-BE49-F238E27FC236}">
                  <a16:creationId xmlns:a16="http://schemas.microsoft.com/office/drawing/2014/main" xmlns="" id="{476EF7DD-17FF-4BFF-B026-99B4E8C9A712}"/>
                </a:ext>
              </a:extLst>
            </p:cNvPr>
            <p:cNvSpPr/>
            <p:nvPr/>
          </p:nvSpPr>
          <p:spPr>
            <a:xfrm>
              <a:off x="1551267" y="-7144"/>
              <a:ext cx="9352859" cy="1266825"/>
            </a:xfrm>
            <a:custGeom>
              <a:avLst/>
              <a:gdLst>
                <a:gd name="connsiteX0" fmla="*/ 3253264 w 3543300"/>
                <a:gd name="connsiteY0" fmla="*/ 1263968 h 1266825"/>
                <a:gd name="connsiteX1" fmla="*/ 292894 w 3543300"/>
                <a:gd name="connsiteY1" fmla="*/ 1263968 h 1266825"/>
                <a:gd name="connsiteX2" fmla="*/ 7144 w 3543300"/>
                <a:gd name="connsiteY2" fmla="*/ 978218 h 1266825"/>
                <a:gd name="connsiteX3" fmla="*/ 7144 w 3543300"/>
                <a:gd name="connsiteY3" fmla="*/ 7144 h 1266825"/>
                <a:gd name="connsiteX4" fmla="*/ 3539014 w 3543300"/>
                <a:gd name="connsiteY4" fmla="*/ 7144 h 1266825"/>
                <a:gd name="connsiteX5" fmla="*/ 3539014 w 3543300"/>
                <a:gd name="connsiteY5" fmla="*/ 978218 h 1266825"/>
                <a:gd name="connsiteX6" fmla="*/ 3253264 w 3543300"/>
                <a:gd name="connsiteY6" fmla="*/ 126396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3300" h="1266825">
                  <a:moveTo>
                    <a:pt x="3253264" y="1263968"/>
                  </a:moveTo>
                  <a:lnTo>
                    <a:pt x="292894" y="1263968"/>
                  </a:lnTo>
                  <a:cubicBezTo>
                    <a:pt x="135064" y="1263968"/>
                    <a:pt x="7144" y="1136047"/>
                    <a:pt x="7144" y="978218"/>
                  </a:cubicBezTo>
                  <a:lnTo>
                    <a:pt x="7144" y="7144"/>
                  </a:lnTo>
                  <a:lnTo>
                    <a:pt x="3539014" y="7144"/>
                  </a:lnTo>
                  <a:lnTo>
                    <a:pt x="3539014" y="978218"/>
                  </a:lnTo>
                  <a:cubicBezTo>
                    <a:pt x="3539014" y="1136047"/>
                    <a:pt x="3411093" y="1263968"/>
                    <a:pt x="3253264" y="1263968"/>
                  </a:cubicBezTo>
                  <a:close/>
                </a:path>
              </a:pathLst>
            </a:custGeom>
            <a:solidFill>
              <a:srgbClr val="0A1931"/>
            </a:solidFill>
            <a:ln w="9525" cap="flat">
              <a:noFill/>
              <a:prstDash val="solid"/>
              <a:miter/>
            </a:ln>
          </p:spPr>
          <p:txBody>
            <a:bodyPr rtlCol="0" anchor="ctr"/>
            <a:lstStyle/>
            <a:p>
              <a:pPr algn="ctr"/>
              <a:endParaRPr lang="en-US" b="1" dirty="0"/>
            </a:p>
          </p:txBody>
        </p:sp>
        <p:sp>
          <p:nvSpPr>
            <p:cNvPr id="32" name="TextBox 31">
              <a:extLst>
                <a:ext uri="{FF2B5EF4-FFF2-40B4-BE49-F238E27FC236}">
                  <a16:creationId xmlns:a16="http://schemas.microsoft.com/office/drawing/2014/main" xmlns="" id="{F8999262-5267-4978-9C63-12E591013E47}"/>
                </a:ext>
              </a:extLst>
            </p:cNvPr>
            <p:cNvSpPr txBox="1"/>
            <p:nvPr/>
          </p:nvSpPr>
          <p:spPr>
            <a:xfrm>
              <a:off x="2652577" y="155658"/>
              <a:ext cx="6770700" cy="769441"/>
            </a:xfrm>
            <a:prstGeom prst="rect">
              <a:avLst/>
            </a:prstGeom>
            <a:noFill/>
          </p:spPr>
          <p:txBody>
            <a:bodyPr wrap="none" rtlCol="0">
              <a:spAutoFit/>
            </a:bodyPr>
            <a:lstStyle/>
            <a:p>
              <a:pPr lvl="0" algn="ctr"/>
              <a:r>
                <a:rPr lang="en-US" sz="4400" b="1" dirty="0">
                  <a:solidFill>
                    <a:schemeClr val="bg1"/>
                  </a:solidFill>
                </a:rPr>
                <a:t>Working with Gradio API</a:t>
              </a:r>
            </a:p>
          </p:txBody>
        </p:sp>
      </p:grpSp>
      <p:sp>
        <p:nvSpPr>
          <p:cNvPr id="15" name="Footer Placeholder 14"/>
          <p:cNvSpPr>
            <a:spLocks noGrp="1"/>
          </p:cNvSpPr>
          <p:nvPr>
            <p:ph type="ftr" sz="quarter" idx="11"/>
          </p:nvPr>
        </p:nvSpPr>
        <p:spPr/>
        <p:txBody>
          <a:bodyPr/>
          <a:lstStyle/>
          <a:p>
            <a:r>
              <a:rPr lang="en-US" smtClean="0"/>
              <a:t>Kaizen Group AI</a:t>
            </a:r>
            <a:endParaRPr lang="en-US"/>
          </a:p>
        </p:txBody>
      </p:sp>
      <p:sp>
        <p:nvSpPr>
          <p:cNvPr id="23" name="Slide Number Placeholder 22"/>
          <p:cNvSpPr>
            <a:spLocks noGrp="1"/>
          </p:cNvSpPr>
          <p:nvPr>
            <p:ph type="sldNum" sz="quarter" idx="12"/>
          </p:nvPr>
        </p:nvSpPr>
        <p:spPr/>
        <p:txBody>
          <a:bodyPr/>
          <a:lstStyle/>
          <a:p>
            <a:fld id="{02383E7E-9DFE-4A1E-AEC2-D2E19E891C2C}" type="slidenum">
              <a:rPr lang="en-US" smtClean="0"/>
              <a:t>69</a:t>
            </a:fld>
            <a:endParaRPr lang="en-US"/>
          </a:p>
        </p:txBody>
      </p:sp>
      <p:grpSp>
        <p:nvGrpSpPr>
          <p:cNvPr id="70" name="Group 69">
            <a:extLst>
              <a:ext uri="{FF2B5EF4-FFF2-40B4-BE49-F238E27FC236}">
                <a16:creationId xmlns:a16="http://schemas.microsoft.com/office/drawing/2014/main" xmlns="" id="{4CB5322C-5FBC-4651-AF5F-173A47E0A84B}"/>
              </a:ext>
            </a:extLst>
          </p:cNvPr>
          <p:cNvGrpSpPr/>
          <p:nvPr/>
        </p:nvGrpSpPr>
        <p:grpSpPr>
          <a:xfrm>
            <a:off x="565096" y="1259681"/>
            <a:ext cx="1313402" cy="1359218"/>
            <a:chOff x="6349936" y="2140267"/>
            <a:chExt cx="1313402" cy="1359218"/>
          </a:xfrm>
        </p:grpSpPr>
        <p:sp>
          <p:nvSpPr>
            <p:cNvPr id="71" name="Freeform: Shape 6">
              <a:extLst>
                <a:ext uri="{FF2B5EF4-FFF2-40B4-BE49-F238E27FC236}">
                  <a16:creationId xmlns:a16="http://schemas.microsoft.com/office/drawing/2014/main" xmlns="" id="{F8E0B6B2-F2EF-45E8-9B0D-42F43BC044DA}"/>
                </a:ext>
              </a:extLst>
            </p:cNvPr>
            <p:cNvSpPr/>
            <p:nvPr/>
          </p:nvSpPr>
          <p:spPr>
            <a:xfrm>
              <a:off x="6349936" y="2140267"/>
              <a:ext cx="895350" cy="895350"/>
            </a:xfrm>
            <a:custGeom>
              <a:avLst/>
              <a:gdLst>
                <a:gd name="connsiteX0" fmla="*/ 726377 w 895350"/>
                <a:gd name="connsiteY0" fmla="*/ 891159 h 895350"/>
                <a:gd name="connsiteX1" fmla="*/ 171927 w 895350"/>
                <a:gd name="connsiteY1" fmla="*/ 891159 h 895350"/>
                <a:gd name="connsiteX2" fmla="*/ 7144 w 895350"/>
                <a:gd name="connsiteY2" fmla="*/ 726376 h 895350"/>
                <a:gd name="connsiteX3" fmla="*/ 7144 w 895350"/>
                <a:gd name="connsiteY3" fmla="*/ 171926 h 895350"/>
                <a:gd name="connsiteX4" fmla="*/ 171927 w 895350"/>
                <a:gd name="connsiteY4" fmla="*/ 7144 h 895350"/>
                <a:gd name="connsiteX5" fmla="*/ 726377 w 895350"/>
                <a:gd name="connsiteY5" fmla="*/ 7144 h 895350"/>
                <a:gd name="connsiteX6" fmla="*/ 891159 w 895350"/>
                <a:gd name="connsiteY6" fmla="*/ 171926 h 895350"/>
                <a:gd name="connsiteX7" fmla="*/ 891159 w 895350"/>
                <a:gd name="connsiteY7" fmla="*/ 726376 h 895350"/>
                <a:gd name="connsiteX8" fmla="*/ 726377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7" y="891159"/>
                  </a:moveTo>
                  <a:lnTo>
                    <a:pt x="171927" y="891159"/>
                  </a:lnTo>
                  <a:cubicBezTo>
                    <a:pt x="80963" y="891159"/>
                    <a:pt x="7144" y="817340"/>
                    <a:pt x="7144" y="726376"/>
                  </a:cubicBezTo>
                  <a:lnTo>
                    <a:pt x="7144" y="171926"/>
                  </a:lnTo>
                  <a:cubicBezTo>
                    <a:pt x="7144" y="80963"/>
                    <a:pt x="80963" y="7144"/>
                    <a:pt x="171927" y="7144"/>
                  </a:cubicBezTo>
                  <a:lnTo>
                    <a:pt x="726377" y="7144"/>
                  </a:lnTo>
                  <a:cubicBezTo>
                    <a:pt x="817340" y="7144"/>
                    <a:pt x="891159" y="80963"/>
                    <a:pt x="891159" y="171926"/>
                  </a:cubicBezTo>
                  <a:lnTo>
                    <a:pt x="891159" y="726376"/>
                  </a:lnTo>
                  <a:cubicBezTo>
                    <a:pt x="891254" y="817340"/>
                    <a:pt x="817436" y="891159"/>
                    <a:pt x="726377" y="891159"/>
                  </a:cubicBezTo>
                  <a:close/>
                </a:path>
              </a:pathLst>
            </a:custGeom>
            <a:solidFill>
              <a:srgbClr val="EFEFEF"/>
            </a:solidFill>
            <a:ln w="9525" cap="flat">
              <a:noFill/>
              <a:prstDash val="solid"/>
              <a:miter/>
            </a:ln>
          </p:spPr>
          <p:txBody>
            <a:bodyPr rtlCol="0" anchor="ctr"/>
            <a:lstStyle/>
            <a:p>
              <a:endParaRPr lang="en-US"/>
            </a:p>
          </p:txBody>
        </p:sp>
        <p:sp>
          <p:nvSpPr>
            <p:cNvPr id="72" name="Freeform: Shape 13">
              <a:extLst>
                <a:ext uri="{FF2B5EF4-FFF2-40B4-BE49-F238E27FC236}">
                  <a16:creationId xmlns:a16="http://schemas.microsoft.com/office/drawing/2014/main" xmlns="" id="{DA8BC0EC-7247-49F9-9A60-9F7D5B9018D8}"/>
                </a:ext>
              </a:extLst>
            </p:cNvPr>
            <p:cNvSpPr/>
            <p:nvPr/>
          </p:nvSpPr>
          <p:spPr>
            <a:xfrm>
              <a:off x="6573107" y="2409254"/>
              <a:ext cx="895350" cy="895350"/>
            </a:xfrm>
            <a:custGeom>
              <a:avLst/>
              <a:gdLst>
                <a:gd name="connsiteX0" fmla="*/ 726376 w 895350"/>
                <a:gd name="connsiteY0" fmla="*/ 891159 h 895350"/>
                <a:gd name="connsiteX1" fmla="*/ 171926 w 895350"/>
                <a:gd name="connsiteY1" fmla="*/ 891159 h 895350"/>
                <a:gd name="connsiteX2" fmla="*/ 7144 w 895350"/>
                <a:gd name="connsiteY2" fmla="*/ 726377 h 895350"/>
                <a:gd name="connsiteX3" fmla="*/ 7144 w 895350"/>
                <a:gd name="connsiteY3" fmla="*/ 171926 h 895350"/>
                <a:gd name="connsiteX4" fmla="*/ 171926 w 895350"/>
                <a:gd name="connsiteY4" fmla="*/ 7144 h 895350"/>
                <a:gd name="connsiteX5" fmla="*/ 726376 w 895350"/>
                <a:gd name="connsiteY5" fmla="*/ 7144 h 895350"/>
                <a:gd name="connsiteX6" fmla="*/ 891159 w 895350"/>
                <a:gd name="connsiteY6" fmla="*/ 171926 h 895350"/>
                <a:gd name="connsiteX7" fmla="*/ 891159 w 895350"/>
                <a:gd name="connsiteY7" fmla="*/ 726377 h 895350"/>
                <a:gd name="connsiteX8" fmla="*/ 726376 w 895350"/>
                <a:gd name="connsiteY8" fmla="*/ 891159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50" h="895350">
                  <a:moveTo>
                    <a:pt x="726376" y="891159"/>
                  </a:moveTo>
                  <a:lnTo>
                    <a:pt x="171926" y="891159"/>
                  </a:lnTo>
                  <a:cubicBezTo>
                    <a:pt x="80963" y="891159"/>
                    <a:pt x="7144" y="817340"/>
                    <a:pt x="7144" y="726377"/>
                  </a:cubicBezTo>
                  <a:lnTo>
                    <a:pt x="7144" y="171926"/>
                  </a:lnTo>
                  <a:cubicBezTo>
                    <a:pt x="7144" y="80963"/>
                    <a:pt x="80963" y="7144"/>
                    <a:pt x="171926" y="7144"/>
                  </a:cubicBezTo>
                  <a:lnTo>
                    <a:pt x="726376" y="7144"/>
                  </a:lnTo>
                  <a:cubicBezTo>
                    <a:pt x="817340" y="7144"/>
                    <a:pt x="891159" y="80963"/>
                    <a:pt x="891159" y="171926"/>
                  </a:cubicBezTo>
                  <a:lnTo>
                    <a:pt x="891159" y="726377"/>
                  </a:lnTo>
                  <a:cubicBezTo>
                    <a:pt x="891159" y="817340"/>
                    <a:pt x="817435" y="891159"/>
                    <a:pt x="726376" y="891159"/>
                  </a:cubicBezTo>
                  <a:close/>
                </a:path>
              </a:pathLst>
            </a:custGeom>
            <a:solidFill>
              <a:srgbClr val="185ADB"/>
            </a:solidFill>
            <a:ln w="952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2800" b="1" dirty="0" smtClean="0">
                  <a:solidFill>
                    <a:schemeClr val="bg1"/>
                  </a:solidFill>
                  <a:latin typeface="Times New Roman" pitchFamily="18" charset="0"/>
                  <a:cs typeface="Times New Roman" pitchFamily="18" charset="0"/>
                </a:rPr>
                <a:t>6</a:t>
              </a:r>
              <a:endParaRPr lang="en-US" sz="2800" b="1" dirty="0">
                <a:solidFill>
                  <a:schemeClr val="bg1"/>
                </a:solidFill>
                <a:latin typeface="Times New Roman" pitchFamily="18" charset="0"/>
                <a:cs typeface="Times New Roman" pitchFamily="18" charset="0"/>
              </a:endParaRPr>
            </a:p>
          </p:txBody>
        </p:sp>
        <p:sp>
          <p:nvSpPr>
            <p:cNvPr id="73" name="Freeform: Shape 23">
              <a:extLst>
                <a:ext uri="{FF2B5EF4-FFF2-40B4-BE49-F238E27FC236}">
                  <a16:creationId xmlns:a16="http://schemas.microsoft.com/office/drawing/2014/main" xmlns="" id="{8AC0B332-CC47-4CCD-A744-6F38AA713150}"/>
                </a:ext>
              </a:extLst>
            </p:cNvPr>
            <p:cNvSpPr/>
            <p:nvPr/>
          </p:nvSpPr>
          <p:spPr>
            <a:xfrm>
              <a:off x="7263288" y="3099435"/>
              <a:ext cx="400050" cy="400050"/>
            </a:xfrm>
            <a:custGeom>
              <a:avLst/>
              <a:gdLst>
                <a:gd name="connsiteX0" fmla="*/ 394811 w 400050"/>
                <a:gd name="connsiteY0" fmla="*/ 200978 h 400050"/>
                <a:gd name="connsiteX1" fmla="*/ 200978 w 400050"/>
                <a:gd name="connsiteY1" fmla="*/ 394811 h 400050"/>
                <a:gd name="connsiteX2" fmla="*/ 7144 w 400050"/>
                <a:gd name="connsiteY2" fmla="*/ 200978 h 400050"/>
                <a:gd name="connsiteX3" fmla="*/ 200978 w 400050"/>
                <a:gd name="connsiteY3" fmla="*/ 7144 h 400050"/>
                <a:gd name="connsiteX4" fmla="*/ 394811 w 400050"/>
                <a:gd name="connsiteY4" fmla="*/ 200978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394811" y="200978"/>
                  </a:moveTo>
                  <a:cubicBezTo>
                    <a:pt x="394811" y="308029"/>
                    <a:pt x="308029" y="394811"/>
                    <a:pt x="200978" y="394811"/>
                  </a:cubicBezTo>
                  <a:cubicBezTo>
                    <a:pt x="93926" y="394811"/>
                    <a:pt x="7144" y="308029"/>
                    <a:pt x="7144" y="200978"/>
                  </a:cubicBezTo>
                  <a:cubicBezTo>
                    <a:pt x="7144" y="93926"/>
                    <a:pt x="93927" y="7144"/>
                    <a:pt x="200978" y="7144"/>
                  </a:cubicBezTo>
                  <a:cubicBezTo>
                    <a:pt x="308029" y="7144"/>
                    <a:pt x="394811" y="93926"/>
                    <a:pt x="394811" y="200978"/>
                  </a:cubicBezTo>
                  <a:close/>
                </a:path>
              </a:pathLst>
            </a:custGeom>
            <a:solidFill>
              <a:srgbClr val="FFFFFF"/>
            </a:solidFill>
            <a:ln w="9525" cap="flat">
              <a:noFill/>
              <a:prstDash val="solid"/>
              <a:miter/>
            </a:ln>
          </p:spPr>
          <p:txBody>
            <a:bodyPr rtlCol="0" anchor="ctr"/>
            <a:lstStyle/>
            <a:p>
              <a:endParaRPr lang="en-US"/>
            </a:p>
          </p:txBody>
        </p:sp>
        <p:sp>
          <p:nvSpPr>
            <p:cNvPr id="74" name="Freeform: Shape 28">
              <a:extLst>
                <a:ext uri="{FF2B5EF4-FFF2-40B4-BE49-F238E27FC236}">
                  <a16:creationId xmlns:a16="http://schemas.microsoft.com/office/drawing/2014/main" xmlns="" id="{0A5D2431-7923-4481-B84E-A6A372336BE9}"/>
                </a:ext>
              </a:extLst>
            </p:cNvPr>
            <p:cNvSpPr/>
            <p:nvPr/>
          </p:nvSpPr>
          <p:spPr>
            <a:xfrm>
              <a:off x="7290149" y="2415254"/>
              <a:ext cx="180975" cy="180975"/>
            </a:xfrm>
            <a:custGeom>
              <a:avLst/>
              <a:gdLst>
                <a:gd name="connsiteX0" fmla="*/ 174212 w 180975"/>
                <a:gd name="connsiteY0" fmla="*/ 90678 h 180975"/>
                <a:gd name="connsiteX1" fmla="*/ 90678 w 180975"/>
                <a:gd name="connsiteY1" fmla="*/ 174212 h 180975"/>
                <a:gd name="connsiteX2" fmla="*/ 7143 w 180975"/>
                <a:gd name="connsiteY2" fmla="*/ 90678 h 180975"/>
                <a:gd name="connsiteX3" fmla="*/ 90678 w 180975"/>
                <a:gd name="connsiteY3" fmla="*/ 7144 h 180975"/>
                <a:gd name="connsiteX4" fmla="*/ 174212 w 180975"/>
                <a:gd name="connsiteY4" fmla="*/ 9067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74212" y="90678"/>
                  </a:moveTo>
                  <a:cubicBezTo>
                    <a:pt x="174212" y="136813"/>
                    <a:pt x="136813" y="174212"/>
                    <a:pt x="90678" y="174212"/>
                  </a:cubicBezTo>
                  <a:cubicBezTo>
                    <a:pt x="44543" y="174212"/>
                    <a:pt x="7143" y="136813"/>
                    <a:pt x="7143" y="90678"/>
                  </a:cubicBezTo>
                  <a:cubicBezTo>
                    <a:pt x="7143" y="44543"/>
                    <a:pt x="44543" y="7144"/>
                    <a:pt x="90678" y="7144"/>
                  </a:cubicBezTo>
                  <a:cubicBezTo>
                    <a:pt x="136813" y="7144"/>
                    <a:pt x="174212" y="44543"/>
                    <a:pt x="174212" y="90678"/>
                  </a:cubicBezTo>
                  <a:close/>
                </a:path>
              </a:pathLst>
            </a:custGeom>
            <a:solidFill>
              <a:srgbClr val="FFC947"/>
            </a:solidFill>
            <a:ln w="9525" cap="flat">
              <a:noFill/>
              <a:prstDash val="solid"/>
              <a:miter/>
            </a:ln>
          </p:spPr>
          <p:txBody>
            <a:bodyPr rtlCol="0" anchor="ctr"/>
            <a:lstStyle/>
            <a:p>
              <a:endParaRPr lang="en-US"/>
            </a:p>
          </p:txBody>
        </p:sp>
      </p:grpSp>
      <p:sp>
        <p:nvSpPr>
          <p:cNvPr id="76" name="TextBox 75"/>
          <p:cNvSpPr txBox="1"/>
          <p:nvPr/>
        </p:nvSpPr>
        <p:spPr>
          <a:xfrm>
            <a:off x="1846611" y="1449408"/>
            <a:ext cx="9368813" cy="769441"/>
          </a:xfrm>
          <a:prstGeom prst="rect">
            <a:avLst/>
          </a:prstGeom>
          <a:noFill/>
        </p:spPr>
        <p:txBody>
          <a:bodyPr wrap="square" rtlCol="0">
            <a:spAutoFit/>
          </a:bodyPr>
          <a:lstStyle/>
          <a:p>
            <a:r>
              <a:rPr lang="en-US" sz="2400" b="1" dirty="0" err="1">
                <a:latin typeface="Times New Roman" pitchFamily="18" charset="0"/>
                <a:cs typeface="Times New Roman" pitchFamily="18" charset="0"/>
              </a:rPr>
              <a:t>deploy_discord</a:t>
            </a:r>
            <a:r>
              <a:rPr lang="en-US" sz="2400" b="1" dirty="0">
                <a:latin typeface="Times New Roman" pitchFamily="18" charset="0"/>
                <a:cs typeface="Times New Roman" pitchFamily="18" charset="0"/>
              </a:rPr>
              <a:t>:</a:t>
            </a:r>
            <a:endParaRPr lang="en-US" sz="2400" b="1" dirty="0" smtClean="0">
              <a:latin typeface="Times New Roman" pitchFamily="18" charset="0"/>
              <a:cs typeface="Times New Roman" pitchFamily="18" charset="0"/>
            </a:endParaRPr>
          </a:p>
          <a:p>
            <a:r>
              <a:rPr lang="en-US" sz="2000" b="1" dirty="0">
                <a:latin typeface="Times New Roman" pitchFamily="18" charset="0"/>
                <a:cs typeface="Times New Roman" pitchFamily="18" charset="0"/>
              </a:rPr>
              <a:t>Deploy the upstream app as a discord bot. Currently only supports </a:t>
            </a:r>
            <a:r>
              <a:rPr lang="en-US" sz="2000" b="1" dirty="0" err="1">
                <a:latin typeface="Times New Roman" pitchFamily="18" charset="0"/>
                <a:cs typeface="Times New Roman" pitchFamily="18" charset="0"/>
              </a:rPr>
              <a:t>gr.ChatInterface</a:t>
            </a:r>
            <a:r>
              <a:rPr lang="en-US" sz="2000" b="1" dirty="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267" y="2987674"/>
            <a:ext cx="10577806"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443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p:nvPr/>
        </p:nvSpPr>
        <p:spPr>
          <a:xfrm>
            <a:off x="3418640" y="6196667"/>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55" name="Google Shape;255;p18"/>
          <p:cNvSpPr/>
          <p:nvPr/>
        </p:nvSpPr>
        <p:spPr>
          <a:xfrm>
            <a:off x="11518531" y="255423"/>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56" name="Google Shape;256;p18"/>
          <p:cNvSpPr/>
          <p:nvPr/>
        </p:nvSpPr>
        <p:spPr>
          <a:xfrm>
            <a:off x="496905" y="890865"/>
            <a:ext cx="10799986" cy="24795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rgbClr val="00B050"/>
                </a:solidFill>
                <a:latin typeface="Times New Roman"/>
                <a:ea typeface="Times New Roman"/>
                <a:cs typeface="Times New Roman"/>
                <a:sym typeface="Times New Roman"/>
              </a:rPr>
              <a:t> </a:t>
            </a:r>
            <a:r>
              <a:rPr lang="en-US" sz="2800" b="1" dirty="0">
                <a:solidFill>
                  <a:schemeClr val="dk1"/>
                </a:solidFill>
                <a:latin typeface="Times New Roman"/>
                <a:ea typeface="Times New Roman"/>
                <a:cs typeface="Times New Roman"/>
                <a:sym typeface="Times New Roman"/>
              </a:rPr>
              <a:t>What is </a:t>
            </a:r>
            <a:r>
              <a:rPr lang="en-US" sz="2800" b="1" dirty="0" err="1">
                <a:solidFill>
                  <a:schemeClr val="dk1"/>
                </a:solidFill>
                <a:latin typeface="Times New Roman"/>
                <a:ea typeface="Times New Roman"/>
                <a:cs typeface="Times New Roman"/>
                <a:sym typeface="Times New Roman"/>
              </a:rPr>
              <a:t>Tkinter</a:t>
            </a:r>
            <a:r>
              <a:rPr lang="en-US" sz="2800" b="1" dirty="0">
                <a:solidFill>
                  <a:schemeClr val="dk1"/>
                </a:solidFill>
                <a:latin typeface="Times New Roman"/>
                <a:ea typeface="Times New Roman"/>
                <a:cs typeface="Times New Roman"/>
                <a:sym typeface="Times New Roman"/>
              </a:rPr>
              <a:t> used for ?</a:t>
            </a:r>
            <a:endParaRPr sz="2400" dirty="0"/>
          </a:p>
          <a:p>
            <a:pPr marL="0" marR="0" lvl="0" indent="0" algn="l" rtl="0">
              <a:spcBef>
                <a:spcPts val="0"/>
              </a:spcBef>
              <a:spcAft>
                <a:spcPts val="0"/>
              </a:spcAft>
              <a:buNone/>
            </a:pPr>
            <a:endParaRPr sz="2800" b="1" dirty="0">
              <a:solidFill>
                <a:srgbClr val="00B050"/>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Another GUI framework is called </a:t>
            </a:r>
            <a:r>
              <a:rPr lang="en-US" sz="2400" u="sng" dirty="0" err="1">
                <a:solidFill>
                  <a:schemeClr val="hlink"/>
                </a:solidFill>
                <a:latin typeface="Times New Roman"/>
                <a:ea typeface="Times New Roman"/>
                <a:cs typeface="Times New Roman"/>
                <a:sym typeface="Times New Roman"/>
                <a:hlinkClick r:id="rId3"/>
              </a:rPr>
              <a:t>Tkinter</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Tkinter</a:t>
            </a:r>
            <a:r>
              <a:rPr lang="en-US" sz="2400" dirty="0">
                <a:solidFill>
                  <a:schemeClr val="dk1"/>
                </a:solidFill>
                <a:latin typeface="Times New Roman"/>
                <a:ea typeface="Times New Roman"/>
                <a:cs typeface="Times New Roman"/>
                <a:sym typeface="Times New Roman"/>
              </a:rPr>
              <a:t> is one of the most popular Python GUI libraries for developing desktop applications. It’s a combination of the TK and python standard GUI framework.</a:t>
            </a:r>
            <a:endParaRPr sz="2400" dirty="0"/>
          </a:p>
          <a:p>
            <a:pPr marL="0" marR="0" lvl="0" indent="0" algn="l" rtl="0">
              <a:spcBef>
                <a:spcPts val="0"/>
              </a:spcBef>
              <a:spcAft>
                <a:spcPts val="0"/>
              </a:spcAft>
              <a:buNone/>
            </a:pPr>
            <a:r>
              <a:rPr lang="en-US" sz="2400" dirty="0" err="1">
                <a:solidFill>
                  <a:schemeClr val="accent2"/>
                </a:solidFill>
                <a:latin typeface="Times New Roman"/>
                <a:ea typeface="Times New Roman"/>
                <a:cs typeface="Times New Roman"/>
                <a:sym typeface="Times New Roman"/>
              </a:rPr>
              <a:t>Tkinter</a:t>
            </a:r>
            <a:r>
              <a:rPr lang="en-US" sz="2400" dirty="0">
                <a:solidFill>
                  <a:schemeClr val="dk1"/>
                </a:solidFill>
                <a:latin typeface="Times New Roman"/>
                <a:ea typeface="Times New Roman"/>
                <a:cs typeface="Times New Roman"/>
                <a:sym typeface="Times New Roman"/>
              </a:rPr>
              <a:t> provides diverse widgets such as </a:t>
            </a:r>
            <a:r>
              <a:rPr lang="en-US" sz="2400" u="sng" dirty="0">
                <a:solidFill>
                  <a:schemeClr val="hlink"/>
                </a:solidFill>
                <a:latin typeface="Times New Roman"/>
                <a:ea typeface="Times New Roman"/>
                <a:cs typeface="Times New Roman"/>
                <a:sym typeface="Times New Roman"/>
                <a:hlinkClick r:id="rId4"/>
              </a:rPr>
              <a:t>labels</a:t>
            </a:r>
            <a:r>
              <a:rPr lang="en-US" sz="2400" dirty="0">
                <a:solidFill>
                  <a:schemeClr val="dk1"/>
                </a:solidFill>
                <a:latin typeface="Times New Roman"/>
                <a:ea typeface="Times New Roman"/>
                <a:cs typeface="Times New Roman"/>
                <a:sym typeface="Times New Roman"/>
              </a:rPr>
              <a:t>, </a:t>
            </a:r>
            <a:r>
              <a:rPr lang="en-US" sz="2400" u="sng" dirty="0">
                <a:solidFill>
                  <a:schemeClr val="hlink"/>
                </a:solidFill>
                <a:latin typeface="Times New Roman"/>
                <a:ea typeface="Times New Roman"/>
                <a:cs typeface="Times New Roman"/>
                <a:sym typeface="Times New Roman"/>
                <a:hlinkClick r:id="rId5"/>
              </a:rPr>
              <a:t>buttons</a:t>
            </a:r>
            <a:r>
              <a:rPr lang="en-US" sz="2400" dirty="0">
                <a:solidFill>
                  <a:schemeClr val="dk1"/>
                </a:solidFill>
                <a:latin typeface="Times New Roman"/>
                <a:ea typeface="Times New Roman"/>
                <a:cs typeface="Times New Roman"/>
                <a:sym typeface="Times New Roman"/>
              </a:rPr>
              <a:t>, </a:t>
            </a:r>
            <a:r>
              <a:rPr lang="en-US" sz="2400" u="sng" dirty="0">
                <a:solidFill>
                  <a:srgbClr val="3C7DDE"/>
                </a:solidFill>
                <a:latin typeface="Times New Roman"/>
                <a:ea typeface="Times New Roman"/>
                <a:cs typeface="Times New Roman"/>
                <a:sym typeface="Times New Roman"/>
              </a:rPr>
              <a:t>textboxes</a:t>
            </a:r>
            <a:r>
              <a:rPr lang="en-US" sz="2400" dirty="0">
                <a:solidFill>
                  <a:schemeClr val="dk1"/>
                </a:solidFill>
                <a:latin typeface="Times New Roman"/>
                <a:ea typeface="Times New Roman"/>
                <a:cs typeface="Times New Roman"/>
                <a:sym typeface="Times New Roman"/>
              </a:rPr>
              <a:t>,</a:t>
            </a:r>
            <a:endParaRPr sz="24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 </a:t>
            </a:r>
            <a:r>
              <a:rPr lang="en-US" sz="2400" u="sng" dirty="0">
                <a:solidFill>
                  <a:schemeClr val="hlink"/>
                </a:solidFill>
                <a:latin typeface="Times New Roman"/>
                <a:ea typeface="Times New Roman"/>
                <a:cs typeface="Times New Roman"/>
                <a:sym typeface="Times New Roman"/>
                <a:hlinkClick r:id="rId6"/>
              </a:rPr>
              <a:t>checkboxes </a:t>
            </a:r>
            <a:r>
              <a:rPr lang="en-US" sz="2400" dirty="0">
                <a:solidFill>
                  <a:schemeClr val="dk1"/>
                </a:solidFill>
                <a:latin typeface="Times New Roman"/>
                <a:ea typeface="Times New Roman"/>
                <a:cs typeface="Times New Roman"/>
                <a:sym typeface="Times New Roman"/>
              </a:rPr>
              <a:t>that are used in a graphical user interface application.</a:t>
            </a:r>
            <a:endParaRPr sz="2400" dirty="0"/>
          </a:p>
        </p:txBody>
      </p:sp>
      <p:sp>
        <p:nvSpPr>
          <p:cNvPr id="257" name="Google Shape;257;p18"/>
          <p:cNvSpPr/>
          <p:nvPr/>
        </p:nvSpPr>
        <p:spPr>
          <a:xfrm>
            <a:off x="601292" y="4138660"/>
            <a:ext cx="3142964" cy="1384995"/>
          </a:xfrm>
          <a:prstGeom prst="rect">
            <a:avLst/>
          </a:prstGeom>
          <a:solidFill>
            <a:srgbClr val="3F3F3F"/>
          </a:solid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Clr>
                <a:schemeClr val="accent4"/>
              </a:buClr>
              <a:buSzPts val="1600"/>
              <a:buFont typeface="Times New Roman"/>
              <a:buNone/>
            </a:pPr>
            <a:r>
              <a:rPr lang="en-US" sz="1600" b="0" i="0" u="none" strike="noStrike" cap="none">
                <a:solidFill>
                  <a:schemeClr val="accent4"/>
                </a:solidFill>
                <a:latin typeface="Times New Roman"/>
                <a:ea typeface="Times New Roman"/>
                <a:cs typeface="Times New Roman"/>
                <a:sym typeface="Times New Roman"/>
              </a:rPr>
              <a:t>import tkinter as tk</a:t>
            </a:r>
            <a:endParaRPr sz="1600" b="0" i="0" u="none" strike="noStrike" cap="none">
              <a:solidFill>
                <a:schemeClr val="accent4"/>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600"/>
              <a:buFont typeface="Quicksand"/>
              <a:buNone/>
            </a:pPr>
            <a:endParaRPr sz="1600" b="0" i="0" u="none" strike="noStrike" cap="none">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a:solidFill>
                  <a:schemeClr val="accent4"/>
                </a:solidFill>
                <a:latin typeface="Times New Roman"/>
                <a:ea typeface="Times New Roman"/>
                <a:cs typeface="Times New Roman"/>
                <a:sym typeface="Times New Roman"/>
              </a:rPr>
              <a:t>window = tk.Tk() </a:t>
            </a:r>
            <a:endParaRPr/>
          </a:p>
          <a:p>
            <a:pPr marL="0" marR="0" lvl="0" indent="0" algn="l" rtl="0">
              <a:lnSpc>
                <a:spcPct val="100000"/>
              </a:lnSpc>
              <a:spcBef>
                <a:spcPts val="0"/>
              </a:spcBef>
              <a:spcAft>
                <a:spcPts val="0"/>
              </a:spcAft>
              <a:buClr>
                <a:schemeClr val="dk1"/>
              </a:buClr>
              <a:buSzPts val="2400"/>
              <a:buFont typeface="Quicksand"/>
              <a:buNone/>
            </a:pPr>
            <a:endParaRPr sz="2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a:t>
            </a:r>
            <a:endParaRPr sz="4800" b="0" i="0" u="none" strike="noStrike" cap="none">
              <a:solidFill>
                <a:schemeClr val="dk1"/>
              </a:solidFill>
              <a:latin typeface="Times New Roman"/>
              <a:ea typeface="Times New Roman"/>
              <a:cs typeface="Times New Roman"/>
              <a:sym typeface="Times New Roman"/>
            </a:endParaRPr>
          </a:p>
        </p:txBody>
      </p:sp>
      <p:pic>
        <p:nvPicPr>
          <p:cNvPr id="258" name="Google Shape;258;p18"/>
          <p:cNvPicPr preferRelativeResize="0"/>
          <p:nvPr/>
        </p:nvPicPr>
        <p:blipFill rotWithShape="1">
          <a:blip r:embed="rId7">
            <a:alphaModFix/>
          </a:blip>
          <a:srcRect/>
          <a:stretch/>
        </p:blipFill>
        <p:spPr>
          <a:xfrm>
            <a:off x="5950857" y="3752364"/>
            <a:ext cx="6241143" cy="2921517"/>
          </a:xfrm>
          <a:prstGeom prst="rect">
            <a:avLst/>
          </a:prstGeom>
          <a:noFill/>
          <a:ln>
            <a:noFill/>
          </a:ln>
        </p:spPr>
      </p:pic>
      <p:sp>
        <p:nvSpPr>
          <p:cNvPr id="259" name="Google Shape;259;p18"/>
          <p:cNvSpPr/>
          <p:nvPr/>
        </p:nvSpPr>
        <p:spPr>
          <a:xfrm>
            <a:off x="601292" y="326273"/>
            <a:ext cx="148532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3C7DDE"/>
                </a:solidFill>
                <a:latin typeface="Times New Roman"/>
                <a:ea typeface="Times New Roman"/>
                <a:cs typeface="Times New Roman"/>
                <a:sym typeface="Times New Roman"/>
              </a:rPr>
              <a:t>Tkinter</a:t>
            </a:r>
            <a:endParaRPr sz="2400">
              <a:solidFill>
                <a:srgbClr val="3C7DDE"/>
              </a:solidFill>
              <a:latin typeface="Quicksand"/>
              <a:ea typeface="Quicksand"/>
              <a:cs typeface="Quicksand"/>
              <a:sym typeface="Quicksand"/>
            </a:endParaRPr>
          </a:p>
        </p:txBody>
      </p:sp>
    </p:spTree>
    <p:extLst>
      <p:ext uri="{BB962C8B-B14F-4D97-AF65-F5344CB8AC3E}">
        <p14:creationId xmlns:p14="http://schemas.microsoft.com/office/powerpoint/2010/main" val="15539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500"/>
                                        <p:tgtEl>
                                          <p:spTgt spid="254"/>
                                        </p:tgtEl>
                                        <p:attrNameLst>
                                          <p:attrName>ppt_w</p:attrName>
                                        </p:attrNameLst>
                                      </p:cBhvr>
                                      <p:tavLst>
                                        <p:tav tm="0">
                                          <p:val>
                                            <p:strVal val="0"/>
                                          </p:val>
                                        </p:tav>
                                        <p:tav tm="100000">
                                          <p:val>
                                            <p:strVal val="#ppt_w"/>
                                          </p:val>
                                        </p:tav>
                                      </p:tavLst>
                                    </p:anim>
                                    <p:anim calcmode="lin" valueType="num">
                                      <p:cBhvr additive="base">
                                        <p:cTn id="8" dur="500"/>
                                        <p:tgtEl>
                                          <p:spTgt spid="25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anim calcmode="lin" valueType="num">
                                      <p:cBhvr additive="base">
                                        <p:cTn id="11" dur="500"/>
                                        <p:tgtEl>
                                          <p:spTgt spid="255"/>
                                        </p:tgtEl>
                                        <p:attrNameLst>
                                          <p:attrName>ppt_w</p:attrName>
                                        </p:attrNameLst>
                                      </p:cBhvr>
                                      <p:tavLst>
                                        <p:tav tm="0">
                                          <p:val>
                                            <p:strVal val="0"/>
                                          </p:val>
                                        </p:tav>
                                        <p:tav tm="100000">
                                          <p:val>
                                            <p:strVal val="#ppt_w"/>
                                          </p:val>
                                        </p:tav>
                                      </p:tavLst>
                                    </p:anim>
                                    <p:anim calcmode="lin" valueType="num">
                                      <p:cBhvr additive="base">
                                        <p:cTn id="12" dur="500"/>
                                        <p:tgtEl>
                                          <p:spTgt spid="255"/>
                                        </p:tgtEl>
                                        <p:attrNameLst>
                                          <p:attrName>ppt_h</p:attrName>
                                        </p:attrNameLst>
                                      </p:cBhvr>
                                      <p:tavLst>
                                        <p:tav tm="0">
                                          <p:val>
                                            <p:strVal val="0"/>
                                          </p:val>
                                        </p:tav>
                                        <p:tav tm="100000">
                                          <p:val>
                                            <p:strVal val="#ppt_h"/>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6">
                                            <p:txEl>
                                              <p:pRg st="0" end="0"/>
                                            </p:txEl>
                                          </p:spTgt>
                                        </p:tgtEl>
                                        <p:attrNameLst>
                                          <p:attrName>style.visibility</p:attrName>
                                        </p:attrNameLst>
                                      </p:cBhvr>
                                      <p:to>
                                        <p:strVal val="visible"/>
                                      </p:to>
                                    </p:set>
                                    <p:animEffect transition="in" filter="fade">
                                      <p:cBhvr>
                                        <p:cTn id="16" dur="250"/>
                                        <p:tgtEl>
                                          <p:spTgt spid="256">
                                            <p:txEl>
                                              <p:pRg st="0" end="0"/>
                                            </p:txEl>
                                          </p:spTgt>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56">
                                            <p:txEl>
                                              <p:pRg st="1" end="1"/>
                                            </p:txEl>
                                          </p:spTgt>
                                        </p:tgtEl>
                                        <p:attrNameLst>
                                          <p:attrName>style.visibility</p:attrName>
                                        </p:attrNameLst>
                                      </p:cBhvr>
                                      <p:to>
                                        <p:strVal val="visible"/>
                                      </p:to>
                                    </p:set>
                                    <p:animEffect transition="in" filter="fade">
                                      <p:cBhvr>
                                        <p:cTn id="20" dur="250"/>
                                        <p:tgtEl>
                                          <p:spTgt spid="256">
                                            <p:txEl>
                                              <p:pRg st="1" end="1"/>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6">
                                            <p:txEl>
                                              <p:pRg st="2" end="2"/>
                                            </p:txEl>
                                          </p:spTgt>
                                        </p:tgtEl>
                                        <p:attrNameLst>
                                          <p:attrName>style.visibility</p:attrName>
                                        </p:attrNameLst>
                                      </p:cBhvr>
                                      <p:to>
                                        <p:strVal val="visible"/>
                                      </p:to>
                                    </p:set>
                                    <p:animEffect transition="in" filter="fade">
                                      <p:cBhvr>
                                        <p:cTn id="24" dur="250"/>
                                        <p:tgtEl>
                                          <p:spTgt spid="256">
                                            <p:txEl>
                                              <p:pRg st="2" end="2"/>
                                            </p:txEl>
                                          </p:spTgt>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256">
                                            <p:txEl>
                                              <p:pRg st="3" end="3"/>
                                            </p:txEl>
                                          </p:spTgt>
                                        </p:tgtEl>
                                        <p:attrNameLst>
                                          <p:attrName>style.visibility</p:attrName>
                                        </p:attrNameLst>
                                      </p:cBhvr>
                                      <p:to>
                                        <p:strVal val="visible"/>
                                      </p:to>
                                    </p:set>
                                    <p:animEffect transition="in" filter="fade">
                                      <p:cBhvr>
                                        <p:cTn id="28" dur="250"/>
                                        <p:tgtEl>
                                          <p:spTgt spid="256">
                                            <p:txEl>
                                              <p:pRg st="3" end="3"/>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56">
                                            <p:txEl>
                                              <p:pRg st="4" end="4"/>
                                            </p:txEl>
                                          </p:spTgt>
                                        </p:tgtEl>
                                        <p:attrNameLst>
                                          <p:attrName>style.visibility</p:attrName>
                                        </p:attrNameLst>
                                      </p:cBhvr>
                                      <p:to>
                                        <p:strVal val="visible"/>
                                      </p:to>
                                    </p:set>
                                    <p:animEffect transition="in" filter="fade">
                                      <p:cBhvr>
                                        <p:cTn id="32" dur="250"/>
                                        <p:tgtEl>
                                          <p:spTgt spid="25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gtEl>
                                        <p:attrNameLst>
                                          <p:attrName>style.visibility</p:attrName>
                                        </p:attrNameLst>
                                      </p:cBhvr>
                                      <p:to>
                                        <p:strVal val="visible"/>
                                      </p:to>
                                    </p:set>
                                    <p:animEffect transition="in" filter="fade">
                                      <p:cBhvr>
                                        <p:cTn id="37" dur="1822"/>
                                        <p:tgtEl>
                                          <p:spTgt spid="2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8"/>
                                        </p:tgtEl>
                                        <p:attrNameLst>
                                          <p:attrName>style.visibility</p:attrName>
                                        </p:attrNameLst>
                                      </p:cBhvr>
                                      <p:to>
                                        <p:strVal val="visible"/>
                                      </p:to>
                                    </p:set>
                                    <p:animEffect transition="in" filter="fade">
                                      <p:cBhvr>
                                        <p:cTn id="42"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xmlns="" id="{CC4A70A1-C5CF-4C31-9DFF-D7FD65D8F9D7}"/>
              </a:ext>
            </a:extLst>
          </p:cNvPr>
          <p:cNvSpPr/>
          <p:nvPr/>
        </p:nvSpPr>
        <p:spPr>
          <a:xfrm>
            <a:off x="-7144" y="-7144"/>
            <a:ext cx="12201525" cy="6867525"/>
          </a:xfrm>
          <a:custGeom>
            <a:avLst/>
            <a:gdLst>
              <a:gd name="connsiteX0" fmla="*/ 10087927 w 12201525"/>
              <a:gd name="connsiteY0" fmla="*/ 7144 h 6867525"/>
              <a:gd name="connsiteX1" fmla="*/ 8134541 w 12201525"/>
              <a:gd name="connsiteY1" fmla="*/ 465296 h 6867525"/>
              <a:gd name="connsiteX2" fmla="*/ 8132350 w 12201525"/>
              <a:gd name="connsiteY2" fmla="*/ 455962 h 6867525"/>
              <a:gd name="connsiteX3" fmla="*/ 10046017 w 12201525"/>
              <a:gd name="connsiteY3" fmla="*/ 7144 h 6867525"/>
              <a:gd name="connsiteX4" fmla="*/ 10087927 w 12201525"/>
              <a:gd name="connsiteY4" fmla="*/ 7144 h 6867525"/>
              <a:gd name="connsiteX5" fmla="*/ 8132350 w 12201525"/>
              <a:gd name="connsiteY5" fmla="*/ 1094423 h 6867525"/>
              <a:gd name="connsiteX6" fmla="*/ 8134541 w 12201525"/>
              <a:gd name="connsiteY6" fmla="*/ 1103662 h 6867525"/>
              <a:gd name="connsiteX7" fmla="*/ 12200191 w 12201525"/>
              <a:gd name="connsiteY7" fmla="*/ 150114 h 6867525"/>
              <a:gd name="connsiteX8" fmla="*/ 12200191 w 12201525"/>
              <a:gd name="connsiteY8" fmla="*/ 140303 h 6867525"/>
              <a:gd name="connsiteX9" fmla="*/ 8132350 w 12201525"/>
              <a:gd name="connsiteY9" fmla="*/ 1094423 h 6867525"/>
              <a:gd name="connsiteX10" fmla="*/ 8132350 w 12201525"/>
              <a:gd name="connsiteY10" fmla="*/ 1732788 h 6867525"/>
              <a:gd name="connsiteX11" fmla="*/ 8134541 w 12201525"/>
              <a:gd name="connsiteY11" fmla="*/ 1742027 h 6867525"/>
              <a:gd name="connsiteX12" fmla="*/ 12200191 w 12201525"/>
              <a:gd name="connsiteY12" fmla="*/ 788480 h 6867525"/>
              <a:gd name="connsiteX13" fmla="*/ 12200191 w 12201525"/>
              <a:gd name="connsiteY13" fmla="*/ 778764 h 6867525"/>
              <a:gd name="connsiteX14" fmla="*/ 8132350 w 12201525"/>
              <a:gd name="connsiteY14" fmla="*/ 1732788 h 6867525"/>
              <a:gd name="connsiteX15" fmla="*/ 8132350 w 12201525"/>
              <a:gd name="connsiteY15" fmla="*/ 2371154 h 6867525"/>
              <a:gd name="connsiteX16" fmla="*/ 8134541 w 12201525"/>
              <a:gd name="connsiteY16" fmla="*/ 2380488 h 6867525"/>
              <a:gd name="connsiteX17" fmla="*/ 12200191 w 12201525"/>
              <a:gd name="connsiteY17" fmla="*/ 1426940 h 6867525"/>
              <a:gd name="connsiteX18" fmla="*/ 12200191 w 12201525"/>
              <a:gd name="connsiteY18" fmla="*/ 1417130 h 6867525"/>
              <a:gd name="connsiteX19" fmla="*/ 8132350 w 12201525"/>
              <a:gd name="connsiteY19" fmla="*/ 2371154 h 6867525"/>
              <a:gd name="connsiteX20" fmla="*/ 8132350 w 12201525"/>
              <a:gd name="connsiteY20" fmla="*/ 3009614 h 6867525"/>
              <a:gd name="connsiteX21" fmla="*/ 8134541 w 12201525"/>
              <a:gd name="connsiteY21" fmla="*/ 3018854 h 6867525"/>
              <a:gd name="connsiteX22" fmla="*/ 12200191 w 12201525"/>
              <a:gd name="connsiteY22" fmla="*/ 2065306 h 6867525"/>
              <a:gd name="connsiteX23" fmla="*/ 12200191 w 12201525"/>
              <a:gd name="connsiteY23" fmla="*/ 2055495 h 6867525"/>
              <a:gd name="connsiteX24" fmla="*/ 8132350 w 12201525"/>
              <a:gd name="connsiteY24" fmla="*/ 3009614 h 6867525"/>
              <a:gd name="connsiteX25" fmla="*/ 8132350 w 12201525"/>
              <a:gd name="connsiteY25" fmla="*/ 3647980 h 6867525"/>
              <a:gd name="connsiteX26" fmla="*/ 8134541 w 12201525"/>
              <a:gd name="connsiteY26" fmla="*/ 3657219 h 6867525"/>
              <a:gd name="connsiteX27" fmla="*/ 12200191 w 12201525"/>
              <a:gd name="connsiteY27" fmla="*/ 2703671 h 6867525"/>
              <a:gd name="connsiteX28" fmla="*/ 12200191 w 12201525"/>
              <a:gd name="connsiteY28" fmla="*/ 2693861 h 6867525"/>
              <a:gd name="connsiteX29" fmla="*/ 8132350 w 12201525"/>
              <a:gd name="connsiteY29" fmla="*/ 3647980 h 6867525"/>
              <a:gd name="connsiteX30" fmla="*/ 8132350 w 12201525"/>
              <a:gd name="connsiteY30" fmla="*/ 4286346 h 6867525"/>
              <a:gd name="connsiteX31" fmla="*/ 8134541 w 12201525"/>
              <a:gd name="connsiteY31" fmla="*/ 4295680 h 6867525"/>
              <a:gd name="connsiteX32" fmla="*/ 12200191 w 12201525"/>
              <a:gd name="connsiteY32" fmla="*/ 3342132 h 6867525"/>
              <a:gd name="connsiteX33" fmla="*/ 12200191 w 12201525"/>
              <a:gd name="connsiteY33" fmla="*/ 3332321 h 6867525"/>
              <a:gd name="connsiteX34" fmla="*/ 8132350 w 12201525"/>
              <a:gd name="connsiteY34" fmla="*/ 4286346 h 6867525"/>
              <a:gd name="connsiteX35" fmla="*/ 8132350 w 12201525"/>
              <a:gd name="connsiteY35" fmla="*/ 4924806 h 6867525"/>
              <a:gd name="connsiteX36" fmla="*/ 8134541 w 12201525"/>
              <a:gd name="connsiteY36" fmla="*/ 4934046 h 6867525"/>
              <a:gd name="connsiteX37" fmla="*/ 12200191 w 12201525"/>
              <a:gd name="connsiteY37" fmla="*/ 3980498 h 6867525"/>
              <a:gd name="connsiteX38" fmla="*/ 12200191 w 12201525"/>
              <a:gd name="connsiteY38" fmla="*/ 3970687 h 6867525"/>
              <a:gd name="connsiteX39" fmla="*/ 8132350 w 12201525"/>
              <a:gd name="connsiteY39" fmla="*/ 4924806 h 6867525"/>
              <a:gd name="connsiteX40" fmla="*/ 8132350 w 12201525"/>
              <a:gd name="connsiteY40" fmla="*/ 5563172 h 6867525"/>
              <a:gd name="connsiteX41" fmla="*/ 8134541 w 12201525"/>
              <a:gd name="connsiteY41" fmla="*/ 5572411 h 6867525"/>
              <a:gd name="connsiteX42" fmla="*/ 12200191 w 12201525"/>
              <a:gd name="connsiteY42" fmla="*/ 4618863 h 6867525"/>
              <a:gd name="connsiteX43" fmla="*/ 12200191 w 12201525"/>
              <a:gd name="connsiteY43" fmla="*/ 4609053 h 6867525"/>
              <a:gd name="connsiteX44" fmla="*/ 8132350 w 12201525"/>
              <a:gd name="connsiteY44" fmla="*/ 5563172 h 6867525"/>
              <a:gd name="connsiteX45" fmla="*/ 8132350 w 12201525"/>
              <a:gd name="connsiteY45" fmla="*/ 6201537 h 6867525"/>
              <a:gd name="connsiteX46" fmla="*/ 8134541 w 12201525"/>
              <a:gd name="connsiteY46" fmla="*/ 6210776 h 6867525"/>
              <a:gd name="connsiteX47" fmla="*/ 12200191 w 12201525"/>
              <a:gd name="connsiteY47" fmla="*/ 5257229 h 6867525"/>
              <a:gd name="connsiteX48" fmla="*/ 12200191 w 12201525"/>
              <a:gd name="connsiteY48" fmla="*/ 5247513 h 6867525"/>
              <a:gd name="connsiteX49" fmla="*/ 8132350 w 12201525"/>
              <a:gd name="connsiteY49" fmla="*/ 6201537 h 6867525"/>
              <a:gd name="connsiteX50" fmla="*/ 8132350 w 12201525"/>
              <a:gd name="connsiteY50" fmla="*/ 6839903 h 6867525"/>
              <a:gd name="connsiteX51" fmla="*/ 8134541 w 12201525"/>
              <a:gd name="connsiteY51" fmla="*/ 6849237 h 6867525"/>
              <a:gd name="connsiteX52" fmla="*/ 12200191 w 12201525"/>
              <a:gd name="connsiteY52" fmla="*/ 5895689 h 6867525"/>
              <a:gd name="connsiteX53" fmla="*/ 12200191 w 12201525"/>
              <a:gd name="connsiteY53" fmla="*/ 5885879 h 6867525"/>
              <a:gd name="connsiteX54" fmla="*/ 8132350 w 12201525"/>
              <a:gd name="connsiteY54" fmla="*/ 6839903 h 6867525"/>
              <a:gd name="connsiteX55" fmla="*/ 10746867 w 12201525"/>
              <a:gd name="connsiteY55" fmla="*/ 6865144 h 6867525"/>
              <a:gd name="connsiteX56" fmla="*/ 10788682 w 12201525"/>
              <a:gd name="connsiteY56" fmla="*/ 6865144 h 6867525"/>
              <a:gd name="connsiteX57" fmla="*/ 12200191 w 12201525"/>
              <a:gd name="connsiteY57" fmla="*/ 6534055 h 6867525"/>
              <a:gd name="connsiteX58" fmla="*/ 12200191 w 12201525"/>
              <a:gd name="connsiteY58" fmla="*/ 6524244 h 6867525"/>
              <a:gd name="connsiteX59" fmla="*/ 10746867 w 12201525"/>
              <a:gd name="connsiteY59" fmla="*/ 6865144 h 6867525"/>
              <a:gd name="connsiteX60" fmla="*/ 2663381 w 12201525"/>
              <a:gd name="connsiteY60" fmla="*/ 7144 h 6867525"/>
              <a:gd name="connsiteX61" fmla="*/ 2621661 w 12201525"/>
              <a:gd name="connsiteY61" fmla="*/ 7144 h 6867525"/>
              <a:gd name="connsiteX62" fmla="*/ 4574953 w 12201525"/>
              <a:gd name="connsiteY62" fmla="*/ 465296 h 6867525"/>
              <a:gd name="connsiteX63" fmla="*/ 4577144 w 12201525"/>
              <a:gd name="connsiteY63" fmla="*/ 455962 h 6867525"/>
              <a:gd name="connsiteX64" fmla="*/ 2663381 w 12201525"/>
              <a:gd name="connsiteY64" fmla="*/ 7144 h 6867525"/>
              <a:gd name="connsiteX65" fmla="*/ 4577144 w 12201525"/>
              <a:gd name="connsiteY65" fmla="*/ 1094423 h 6867525"/>
              <a:gd name="connsiteX66" fmla="*/ 9335 w 12201525"/>
              <a:gd name="connsiteY66" fmla="*/ 23051 h 6867525"/>
              <a:gd name="connsiteX67" fmla="*/ 7144 w 12201525"/>
              <a:gd name="connsiteY67" fmla="*/ 32385 h 6867525"/>
              <a:gd name="connsiteX68" fmla="*/ 4574953 w 12201525"/>
              <a:gd name="connsiteY68" fmla="*/ 1103757 h 6867525"/>
              <a:gd name="connsiteX69" fmla="*/ 4577144 w 12201525"/>
              <a:gd name="connsiteY69" fmla="*/ 1094423 h 6867525"/>
              <a:gd name="connsiteX70" fmla="*/ 4577144 w 12201525"/>
              <a:gd name="connsiteY70" fmla="*/ 1732788 h 6867525"/>
              <a:gd name="connsiteX71" fmla="*/ 9335 w 12201525"/>
              <a:gd name="connsiteY71" fmla="*/ 661511 h 6867525"/>
              <a:gd name="connsiteX72" fmla="*/ 7144 w 12201525"/>
              <a:gd name="connsiteY72" fmla="*/ 670751 h 6867525"/>
              <a:gd name="connsiteX73" fmla="*/ 4574953 w 12201525"/>
              <a:gd name="connsiteY73" fmla="*/ 1742123 h 6867525"/>
              <a:gd name="connsiteX74" fmla="*/ 4577144 w 12201525"/>
              <a:gd name="connsiteY74" fmla="*/ 1732788 h 6867525"/>
              <a:gd name="connsiteX75" fmla="*/ 4577144 w 12201525"/>
              <a:gd name="connsiteY75" fmla="*/ 2371154 h 6867525"/>
              <a:gd name="connsiteX76" fmla="*/ 9335 w 12201525"/>
              <a:gd name="connsiteY76" fmla="*/ 1299877 h 6867525"/>
              <a:gd name="connsiteX77" fmla="*/ 7144 w 12201525"/>
              <a:gd name="connsiteY77" fmla="*/ 1309116 h 6867525"/>
              <a:gd name="connsiteX78" fmla="*/ 4574953 w 12201525"/>
              <a:gd name="connsiteY78" fmla="*/ 2380488 h 6867525"/>
              <a:gd name="connsiteX79" fmla="*/ 4577144 w 12201525"/>
              <a:gd name="connsiteY79" fmla="*/ 2371154 h 6867525"/>
              <a:gd name="connsiteX80" fmla="*/ 4577144 w 12201525"/>
              <a:gd name="connsiteY80" fmla="*/ 3009614 h 6867525"/>
              <a:gd name="connsiteX81" fmla="*/ 9335 w 12201525"/>
              <a:gd name="connsiteY81" fmla="*/ 1938242 h 6867525"/>
              <a:gd name="connsiteX82" fmla="*/ 7144 w 12201525"/>
              <a:gd name="connsiteY82" fmla="*/ 1947482 h 6867525"/>
              <a:gd name="connsiteX83" fmla="*/ 4574953 w 12201525"/>
              <a:gd name="connsiteY83" fmla="*/ 3018854 h 6867525"/>
              <a:gd name="connsiteX84" fmla="*/ 4577144 w 12201525"/>
              <a:gd name="connsiteY84" fmla="*/ 3009614 h 6867525"/>
              <a:gd name="connsiteX85" fmla="*/ 4577144 w 12201525"/>
              <a:gd name="connsiteY85" fmla="*/ 3647980 h 6867525"/>
              <a:gd name="connsiteX86" fmla="*/ 9335 w 12201525"/>
              <a:gd name="connsiteY86" fmla="*/ 2576608 h 6867525"/>
              <a:gd name="connsiteX87" fmla="*/ 7144 w 12201525"/>
              <a:gd name="connsiteY87" fmla="*/ 2585942 h 6867525"/>
              <a:gd name="connsiteX88" fmla="*/ 4574953 w 12201525"/>
              <a:gd name="connsiteY88" fmla="*/ 3657314 h 6867525"/>
              <a:gd name="connsiteX89" fmla="*/ 4577144 w 12201525"/>
              <a:gd name="connsiteY89" fmla="*/ 3647980 h 6867525"/>
              <a:gd name="connsiteX90" fmla="*/ 4577144 w 12201525"/>
              <a:gd name="connsiteY90" fmla="*/ 4286346 h 6867525"/>
              <a:gd name="connsiteX91" fmla="*/ 9335 w 12201525"/>
              <a:gd name="connsiteY91" fmla="*/ 3215069 h 6867525"/>
              <a:gd name="connsiteX92" fmla="*/ 7144 w 12201525"/>
              <a:gd name="connsiteY92" fmla="*/ 3224308 h 6867525"/>
              <a:gd name="connsiteX93" fmla="*/ 4574953 w 12201525"/>
              <a:gd name="connsiteY93" fmla="*/ 4295680 h 6867525"/>
              <a:gd name="connsiteX94" fmla="*/ 4577144 w 12201525"/>
              <a:gd name="connsiteY94" fmla="*/ 4286346 h 6867525"/>
              <a:gd name="connsiteX95" fmla="*/ 4577144 w 12201525"/>
              <a:gd name="connsiteY95" fmla="*/ 4924806 h 6867525"/>
              <a:gd name="connsiteX96" fmla="*/ 9335 w 12201525"/>
              <a:gd name="connsiteY96" fmla="*/ 3853434 h 6867525"/>
              <a:gd name="connsiteX97" fmla="*/ 7144 w 12201525"/>
              <a:gd name="connsiteY97" fmla="*/ 3862673 h 6867525"/>
              <a:gd name="connsiteX98" fmla="*/ 4574953 w 12201525"/>
              <a:gd name="connsiteY98" fmla="*/ 4934046 h 6867525"/>
              <a:gd name="connsiteX99" fmla="*/ 4577144 w 12201525"/>
              <a:gd name="connsiteY99" fmla="*/ 4924806 h 6867525"/>
              <a:gd name="connsiteX100" fmla="*/ 4577144 w 12201525"/>
              <a:gd name="connsiteY100" fmla="*/ 5563172 h 6867525"/>
              <a:gd name="connsiteX101" fmla="*/ 9335 w 12201525"/>
              <a:gd name="connsiteY101" fmla="*/ 4491800 h 6867525"/>
              <a:gd name="connsiteX102" fmla="*/ 7144 w 12201525"/>
              <a:gd name="connsiteY102" fmla="*/ 4501134 h 6867525"/>
              <a:gd name="connsiteX103" fmla="*/ 4574953 w 12201525"/>
              <a:gd name="connsiteY103" fmla="*/ 5572506 h 6867525"/>
              <a:gd name="connsiteX104" fmla="*/ 4577144 w 12201525"/>
              <a:gd name="connsiteY104" fmla="*/ 5563172 h 6867525"/>
              <a:gd name="connsiteX105" fmla="*/ 4577144 w 12201525"/>
              <a:gd name="connsiteY105" fmla="*/ 6201537 h 6867525"/>
              <a:gd name="connsiteX106" fmla="*/ 9335 w 12201525"/>
              <a:gd name="connsiteY106" fmla="*/ 5130260 h 6867525"/>
              <a:gd name="connsiteX107" fmla="*/ 7144 w 12201525"/>
              <a:gd name="connsiteY107" fmla="*/ 5139500 h 6867525"/>
              <a:gd name="connsiteX108" fmla="*/ 4574953 w 12201525"/>
              <a:gd name="connsiteY108" fmla="*/ 6210776 h 6867525"/>
              <a:gd name="connsiteX109" fmla="*/ 4577144 w 12201525"/>
              <a:gd name="connsiteY109" fmla="*/ 6201537 h 6867525"/>
              <a:gd name="connsiteX110" fmla="*/ 4577144 w 12201525"/>
              <a:gd name="connsiteY110" fmla="*/ 6839903 h 6867525"/>
              <a:gd name="connsiteX111" fmla="*/ 9335 w 12201525"/>
              <a:gd name="connsiteY111" fmla="*/ 5768626 h 6867525"/>
              <a:gd name="connsiteX112" fmla="*/ 7144 w 12201525"/>
              <a:gd name="connsiteY112" fmla="*/ 5777865 h 6867525"/>
              <a:gd name="connsiteX113" fmla="*/ 4574953 w 12201525"/>
              <a:gd name="connsiteY113" fmla="*/ 6849237 h 6867525"/>
              <a:gd name="connsiteX114" fmla="*/ 4577144 w 12201525"/>
              <a:gd name="connsiteY114" fmla="*/ 6839903 h 6867525"/>
              <a:gd name="connsiteX115" fmla="*/ 9239 w 12201525"/>
              <a:gd name="connsiteY115" fmla="*/ 6406992 h 6867525"/>
              <a:gd name="connsiteX116" fmla="*/ 8192 w 12201525"/>
              <a:gd name="connsiteY116" fmla="*/ 6411659 h 6867525"/>
              <a:gd name="connsiteX117" fmla="*/ 7144 w 12201525"/>
              <a:gd name="connsiteY117" fmla="*/ 6416326 h 6867525"/>
              <a:gd name="connsiteX118" fmla="*/ 8192 w 12201525"/>
              <a:gd name="connsiteY118" fmla="*/ 6416611 h 6867525"/>
              <a:gd name="connsiteX119" fmla="*/ 1920812 w 12201525"/>
              <a:gd name="connsiteY119" fmla="*/ 6865144 h 6867525"/>
              <a:gd name="connsiteX120" fmla="*/ 1962626 w 12201525"/>
              <a:gd name="connsiteY120" fmla="*/ 6865144 h 6867525"/>
              <a:gd name="connsiteX121" fmla="*/ 9239 w 12201525"/>
              <a:gd name="connsiteY121" fmla="*/ 6406992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201525" h="6867525">
                <a:moveTo>
                  <a:pt x="10087927" y="7144"/>
                </a:moveTo>
                <a:lnTo>
                  <a:pt x="8134541" y="465296"/>
                </a:lnTo>
                <a:lnTo>
                  <a:pt x="8132350" y="455962"/>
                </a:lnTo>
                <a:lnTo>
                  <a:pt x="10046017" y="7144"/>
                </a:lnTo>
                <a:lnTo>
                  <a:pt x="10087927" y="7144"/>
                </a:lnTo>
                <a:close/>
                <a:moveTo>
                  <a:pt x="8132350" y="1094423"/>
                </a:moveTo>
                <a:lnTo>
                  <a:pt x="8134541" y="1103662"/>
                </a:lnTo>
                <a:lnTo>
                  <a:pt x="12200191" y="150114"/>
                </a:lnTo>
                <a:lnTo>
                  <a:pt x="12200191" y="140303"/>
                </a:lnTo>
                <a:lnTo>
                  <a:pt x="8132350" y="1094423"/>
                </a:lnTo>
                <a:close/>
                <a:moveTo>
                  <a:pt x="8132350" y="1732788"/>
                </a:moveTo>
                <a:lnTo>
                  <a:pt x="8134541" y="1742027"/>
                </a:lnTo>
                <a:lnTo>
                  <a:pt x="12200191" y="788480"/>
                </a:lnTo>
                <a:lnTo>
                  <a:pt x="12200191" y="778764"/>
                </a:lnTo>
                <a:lnTo>
                  <a:pt x="8132350" y="1732788"/>
                </a:lnTo>
                <a:close/>
                <a:moveTo>
                  <a:pt x="8132350" y="2371154"/>
                </a:moveTo>
                <a:lnTo>
                  <a:pt x="8134541" y="2380488"/>
                </a:lnTo>
                <a:lnTo>
                  <a:pt x="12200191" y="1426940"/>
                </a:lnTo>
                <a:lnTo>
                  <a:pt x="12200191" y="1417130"/>
                </a:lnTo>
                <a:lnTo>
                  <a:pt x="8132350" y="2371154"/>
                </a:lnTo>
                <a:close/>
                <a:moveTo>
                  <a:pt x="8132350" y="3009614"/>
                </a:moveTo>
                <a:lnTo>
                  <a:pt x="8134541" y="3018854"/>
                </a:lnTo>
                <a:lnTo>
                  <a:pt x="12200191" y="2065306"/>
                </a:lnTo>
                <a:lnTo>
                  <a:pt x="12200191" y="2055495"/>
                </a:lnTo>
                <a:lnTo>
                  <a:pt x="8132350" y="3009614"/>
                </a:lnTo>
                <a:close/>
                <a:moveTo>
                  <a:pt x="8132350" y="3647980"/>
                </a:moveTo>
                <a:lnTo>
                  <a:pt x="8134541" y="3657219"/>
                </a:lnTo>
                <a:lnTo>
                  <a:pt x="12200191" y="2703671"/>
                </a:lnTo>
                <a:lnTo>
                  <a:pt x="12200191" y="2693861"/>
                </a:lnTo>
                <a:lnTo>
                  <a:pt x="8132350" y="3647980"/>
                </a:lnTo>
                <a:close/>
                <a:moveTo>
                  <a:pt x="8132350" y="4286346"/>
                </a:moveTo>
                <a:lnTo>
                  <a:pt x="8134541" y="4295680"/>
                </a:lnTo>
                <a:lnTo>
                  <a:pt x="12200191" y="3342132"/>
                </a:lnTo>
                <a:lnTo>
                  <a:pt x="12200191" y="3332321"/>
                </a:lnTo>
                <a:lnTo>
                  <a:pt x="8132350" y="4286346"/>
                </a:lnTo>
                <a:close/>
                <a:moveTo>
                  <a:pt x="8132350" y="4924806"/>
                </a:moveTo>
                <a:lnTo>
                  <a:pt x="8134541" y="4934046"/>
                </a:lnTo>
                <a:lnTo>
                  <a:pt x="12200191" y="3980498"/>
                </a:lnTo>
                <a:lnTo>
                  <a:pt x="12200191" y="3970687"/>
                </a:lnTo>
                <a:lnTo>
                  <a:pt x="8132350" y="4924806"/>
                </a:lnTo>
                <a:close/>
                <a:moveTo>
                  <a:pt x="8132350" y="5563172"/>
                </a:moveTo>
                <a:lnTo>
                  <a:pt x="8134541" y="5572411"/>
                </a:lnTo>
                <a:lnTo>
                  <a:pt x="12200191" y="4618863"/>
                </a:lnTo>
                <a:lnTo>
                  <a:pt x="12200191" y="4609053"/>
                </a:lnTo>
                <a:lnTo>
                  <a:pt x="8132350" y="5563172"/>
                </a:lnTo>
                <a:close/>
                <a:moveTo>
                  <a:pt x="8132350" y="6201537"/>
                </a:moveTo>
                <a:lnTo>
                  <a:pt x="8134541" y="6210776"/>
                </a:lnTo>
                <a:lnTo>
                  <a:pt x="12200191" y="5257229"/>
                </a:lnTo>
                <a:lnTo>
                  <a:pt x="12200191" y="5247513"/>
                </a:lnTo>
                <a:lnTo>
                  <a:pt x="8132350" y="6201537"/>
                </a:lnTo>
                <a:close/>
                <a:moveTo>
                  <a:pt x="8132350" y="6839903"/>
                </a:moveTo>
                <a:lnTo>
                  <a:pt x="8134541" y="6849237"/>
                </a:lnTo>
                <a:lnTo>
                  <a:pt x="12200191" y="5895689"/>
                </a:lnTo>
                <a:lnTo>
                  <a:pt x="12200191" y="5885879"/>
                </a:lnTo>
                <a:lnTo>
                  <a:pt x="8132350" y="6839903"/>
                </a:lnTo>
                <a:close/>
                <a:moveTo>
                  <a:pt x="10746867" y="6865144"/>
                </a:moveTo>
                <a:lnTo>
                  <a:pt x="10788682" y="6865144"/>
                </a:lnTo>
                <a:lnTo>
                  <a:pt x="12200191" y="6534055"/>
                </a:lnTo>
                <a:lnTo>
                  <a:pt x="12200191" y="6524244"/>
                </a:lnTo>
                <a:lnTo>
                  <a:pt x="10746867" y="6865144"/>
                </a:lnTo>
                <a:close/>
                <a:moveTo>
                  <a:pt x="2663381" y="7144"/>
                </a:moveTo>
                <a:lnTo>
                  <a:pt x="2621661" y="7144"/>
                </a:lnTo>
                <a:lnTo>
                  <a:pt x="4574953" y="465296"/>
                </a:lnTo>
                <a:lnTo>
                  <a:pt x="4577144" y="455962"/>
                </a:lnTo>
                <a:lnTo>
                  <a:pt x="2663381" y="7144"/>
                </a:lnTo>
                <a:close/>
                <a:moveTo>
                  <a:pt x="4577144" y="1094423"/>
                </a:moveTo>
                <a:lnTo>
                  <a:pt x="9335" y="23051"/>
                </a:lnTo>
                <a:lnTo>
                  <a:pt x="7144" y="32385"/>
                </a:lnTo>
                <a:lnTo>
                  <a:pt x="4574953" y="1103757"/>
                </a:lnTo>
                <a:lnTo>
                  <a:pt x="4577144" y="1094423"/>
                </a:lnTo>
                <a:close/>
                <a:moveTo>
                  <a:pt x="4577144" y="1732788"/>
                </a:moveTo>
                <a:lnTo>
                  <a:pt x="9335" y="661511"/>
                </a:lnTo>
                <a:lnTo>
                  <a:pt x="7144" y="670751"/>
                </a:lnTo>
                <a:lnTo>
                  <a:pt x="4574953" y="1742123"/>
                </a:lnTo>
                <a:lnTo>
                  <a:pt x="4577144" y="1732788"/>
                </a:lnTo>
                <a:close/>
                <a:moveTo>
                  <a:pt x="4577144" y="2371154"/>
                </a:moveTo>
                <a:lnTo>
                  <a:pt x="9335" y="1299877"/>
                </a:lnTo>
                <a:lnTo>
                  <a:pt x="7144" y="1309116"/>
                </a:lnTo>
                <a:lnTo>
                  <a:pt x="4574953" y="2380488"/>
                </a:lnTo>
                <a:lnTo>
                  <a:pt x="4577144" y="2371154"/>
                </a:lnTo>
                <a:close/>
                <a:moveTo>
                  <a:pt x="4577144" y="3009614"/>
                </a:moveTo>
                <a:lnTo>
                  <a:pt x="9335" y="1938242"/>
                </a:lnTo>
                <a:lnTo>
                  <a:pt x="7144" y="1947482"/>
                </a:lnTo>
                <a:lnTo>
                  <a:pt x="4574953" y="3018854"/>
                </a:lnTo>
                <a:lnTo>
                  <a:pt x="4577144" y="3009614"/>
                </a:lnTo>
                <a:close/>
                <a:moveTo>
                  <a:pt x="4577144" y="3647980"/>
                </a:moveTo>
                <a:lnTo>
                  <a:pt x="9335" y="2576608"/>
                </a:lnTo>
                <a:lnTo>
                  <a:pt x="7144" y="2585942"/>
                </a:lnTo>
                <a:lnTo>
                  <a:pt x="4574953" y="3657314"/>
                </a:lnTo>
                <a:lnTo>
                  <a:pt x="4577144" y="3647980"/>
                </a:lnTo>
                <a:close/>
                <a:moveTo>
                  <a:pt x="4577144" y="4286346"/>
                </a:moveTo>
                <a:lnTo>
                  <a:pt x="9335" y="3215069"/>
                </a:lnTo>
                <a:lnTo>
                  <a:pt x="7144" y="3224308"/>
                </a:lnTo>
                <a:lnTo>
                  <a:pt x="4574953" y="4295680"/>
                </a:lnTo>
                <a:lnTo>
                  <a:pt x="4577144" y="4286346"/>
                </a:lnTo>
                <a:close/>
                <a:moveTo>
                  <a:pt x="4577144" y="4924806"/>
                </a:moveTo>
                <a:lnTo>
                  <a:pt x="9335" y="3853434"/>
                </a:lnTo>
                <a:lnTo>
                  <a:pt x="7144" y="3862673"/>
                </a:lnTo>
                <a:lnTo>
                  <a:pt x="4574953" y="4934046"/>
                </a:lnTo>
                <a:lnTo>
                  <a:pt x="4577144" y="4924806"/>
                </a:lnTo>
                <a:close/>
                <a:moveTo>
                  <a:pt x="4577144" y="5563172"/>
                </a:moveTo>
                <a:lnTo>
                  <a:pt x="9335" y="4491800"/>
                </a:lnTo>
                <a:lnTo>
                  <a:pt x="7144" y="4501134"/>
                </a:lnTo>
                <a:lnTo>
                  <a:pt x="4574953" y="5572506"/>
                </a:lnTo>
                <a:lnTo>
                  <a:pt x="4577144" y="5563172"/>
                </a:lnTo>
                <a:close/>
                <a:moveTo>
                  <a:pt x="4577144" y="6201537"/>
                </a:moveTo>
                <a:lnTo>
                  <a:pt x="9335" y="5130260"/>
                </a:lnTo>
                <a:lnTo>
                  <a:pt x="7144" y="5139500"/>
                </a:lnTo>
                <a:lnTo>
                  <a:pt x="4574953" y="6210776"/>
                </a:lnTo>
                <a:lnTo>
                  <a:pt x="4577144" y="6201537"/>
                </a:lnTo>
                <a:close/>
                <a:moveTo>
                  <a:pt x="4577144" y="6839903"/>
                </a:moveTo>
                <a:lnTo>
                  <a:pt x="9335" y="5768626"/>
                </a:lnTo>
                <a:lnTo>
                  <a:pt x="7144" y="5777865"/>
                </a:lnTo>
                <a:lnTo>
                  <a:pt x="4574953" y="6849237"/>
                </a:lnTo>
                <a:lnTo>
                  <a:pt x="4577144" y="6839903"/>
                </a:lnTo>
                <a:close/>
                <a:moveTo>
                  <a:pt x="9239" y="6406992"/>
                </a:moveTo>
                <a:lnTo>
                  <a:pt x="8192" y="6411659"/>
                </a:lnTo>
                <a:lnTo>
                  <a:pt x="7144" y="6416326"/>
                </a:lnTo>
                <a:lnTo>
                  <a:pt x="8192" y="6416611"/>
                </a:lnTo>
                <a:lnTo>
                  <a:pt x="1920812" y="6865144"/>
                </a:lnTo>
                <a:lnTo>
                  <a:pt x="1962626" y="6865144"/>
                </a:lnTo>
                <a:lnTo>
                  <a:pt x="9239" y="6406992"/>
                </a:lnTo>
                <a:close/>
              </a:path>
            </a:pathLst>
          </a:custGeom>
          <a:solidFill>
            <a:srgbClr val="EFEFEF"/>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17A1D1A0-3DC3-4F34-B721-352D5817FF15}"/>
              </a:ext>
            </a:extLst>
          </p:cNvPr>
          <p:cNvSpPr/>
          <p:nvPr/>
        </p:nvSpPr>
        <p:spPr>
          <a:xfrm>
            <a:off x="2914079" y="-7144"/>
            <a:ext cx="6362700" cy="6867525"/>
          </a:xfrm>
          <a:custGeom>
            <a:avLst/>
            <a:gdLst>
              <a:gd name="connsiteX0" fmla="*/ 7144 w 6362700"/>
              <a:gd name="connsiteY0" fmla="*/ 7144 h 6867525"/>
              <a:gd name="connsiteX1" fmla="*/ 6358890 w 6362700"/>
              <a:gd name="connsiteY1" fmla="*/ 7144 h 6867525"/>
              <a:gd name="connsiteX2" fmla="*/ 6358890 w 6362700"/>
              <a:gd name="connsiteY2" fmla="*/ 6865144 h 6867525"/>
              <a:gd name="connsiteX3" fmla="*/ 7143 w 63627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6362700" h="6867525">
                <a:moveTo>
                  <a:pt x="7144" y="7144"/>
                </a:moveTo>
                <a:lnTo>
                  <a:pt x="6358890" y="7144"/>
                </a:lnTo>
                <a:lnTo>
                  <a:pt x="6358890" y="6865144"/>
                </a:lnTo>
                <a:lnTo>
                  <a:pt x="7143" y="6865144"/>
                </a:lnTo>
                <a:close/>
              </a:path>
            </a:pathLst>
          </a:custGeom>
          <a:solidFill>
            <a:srgbClr val="FFFFFF"/>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4E6867A9-4783-46CB-889C-607E0C952DB7}"/>
              </a:ext>
            </a:extLst>
          </p:cNvPr>
          <p:cNvSpPr/>
          <p:nvPr/>
        </p:nvSpPr>
        <p:spPr>
          <a:xfrm>
            <a:off x="3820192" y="5498878"/>
            <a:ext cx="4552950" cy="1362075"/>
          </a:xfrm>
          <a:custGeom>
            <a:avLst/>
            <a:gdLst>
              <a:gd name="connsiteX0" fmla="*/ 7144 w 4552950"/>
              <a:gd name="connsiteY0" fmla="*/ 1359122 h 1362075"/>
              <a:gd name="connsiteX1" fmla="*/ 7144 w 4552950"/>
              <a:gd name="connsiteY1" fmla="*/ 1359122 h 1362075"/>
              <a:gd name="connsiteX2" fmla="*/ 1359122 w 4552950"/>
              <a:gd name="connsiteY2" fmla="*/ 7144 h 1362075"/>
              <a:gd name="connsiteX3" fmla="*/ 3194685 w 4552950"/>
              <a:gd name="connsiteY3" fmla="*/ 7144 h 1362075"/>
              <a:gd name="connsiteX4" fmla="*/ 4546663 w 4552950"/>
              <a:gd name="connsiteY4" fmla="*/ 1359122 h 1362075"/>
              <a:gd name="connsiteX5" fmla="*/ 4546663 w 4552950"/>
              <a:gd name="connsiteY5" fmla="*/ 1359122 h 1362075"/>
              <a:gd name="connsiteX6" fmla="*/ 7144 w 4552950"/>
              <a:gd name="connsiteY6" fmla="*/ 1359122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7144" y="1359122"/>
                </a:moveTo>
                <a:lnTo>
                  <a:pt x="7144" y="1359122"/>
                </a:lnTo>
                <a:cubicBezTo>
                  <a:pt x="7144" y="612457"/>
                  <a:pt x="612457" y="7144"/>
                  <a:pt x="1359122" y="7144"/>
                </a:cubicBezTo>
                <a:lnTo>
                  <a:pt x="3194685" y="7144"/>
                </a:lnTo>
                <a:cubicBezTo>
                  <a:pt x="3941350" y="7144"/>
                  <a:pt x="4546663" y="612457"/>
                  <a:pt x="4546663" y="1359122"/>
                </a:cubicBezTo>
                <a:lnTo>
                  <a:pt x="4546663" y="1359122"/>
                </a:lnTo>
                <a:lnTo>
                  <a:pt x="7144" y="1359122"/>
                </a:lnTo>
                <a:close/>
              </a:path>
            </a:pathLst>
          </a:custGeom>
          <a:solidFill>
            <a:srgbClr val="0A193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F5CD2FE6-76B4-43EB-A996-22126A3876DE}"/>
              </a:ext>
            </a:extLst>
          </p:cNvPr>
          <p:cNvSpPr/>
          <p:nvPr/>
        </p:nvSpPr>
        <p:spPr>
          <a:xfrm>
            <a:off x="3820192" y="-7144"/>
            <a:ext cx="4552950" cy="1362075"/>
          </a:xfrm>
          <a:custGeom>
            <a:avLst/>
            <a:gdLst>
              <a:gd name="connsiteX0" fmla="*/ 4546663 w 4552950"/>
              <a:gd name="connsiteY0" fmla="*/ 7144 h 1362075"/>
              <a:gd name="connsiteX1" fmla="*/ 4546663 w 4552950"/>
              <a:gd name="connsiteY1" fmla="*/ 7144 h 1362075"/>
              <a:gd name="connsiteX2" fmla="*/ 3194685 w 4552950"/>
              <a:gd name="connsiteY2" fmla="*/ 1359122 h 1362075"/>
              <a:gd name="connsiteX3" fmla="*/ 1359122 w 4552950"/>
              <a:gd name="connsiteY3" fmla="*/ 1359122 h 1362075"/>
              <a:gd name="connsiteX4" fmla="*/ 7144 w 4552950"/>
              <a:gd name="connsiteY4" fmla="*/ 7144 h 1362075"/>
              <a:gd name="connsiteX5" fmla="*/ 7144 w 4552950"/>
              <a:gd name="connsiteY5" fmla="*/ 7144 h 1362075"/>
              <a:gd name="connsiteX6" fmla="*/ 4546663 w 4552950"/>
              <a:gd name="connsiteY6"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4546663" y="7144"/>
                </a:moveTo>
                <a:lnTo>
                  <a:pt x="4546663" y="7144"/>
                </a:lnTo>
                <a:cubicBezTo>
                  <a:pt x="4546663" y="753809"/>
                  <a:pt x="3941350" y="1359122"/>
                  <a:pt x="3194685" y="1359122"/>
                </a:cubicBezTo>
                <a:lnTo>
                  <a:pt x="1359122" y="1359122"/>
                </a:lnTo>
                <a:cubicBezTo>
                  <a:pt x="612457" y="1359122"/>
                  <a:pt x="7144" y="753809"/>
                  <a:pt x="7144" y="7144"/>
                </a:cubicBezTo>
                <a:lnTo>
                  <a:pt x="7144" y="7144"/>
                </a:lnTo>
                <a:lnTo>
                  <a:pt x="4546663" y="7144"/>
                </a:lnTo>
                <a:close/>
              </a:path>
            </a:pathLst>
          </a:custGeom>
          <a:solidFill>
            <a:srgbClr val="185ADB"/>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xmlns="" id="{8F1558E7-D06E-4C9E-B7A8-04BF819976E0}"/>
              </a:ext>
            </a:extLst>
          </p:cNvPr>
          <p:cNvGrpSpPr/>
          <p:nvPr/>
        </p:nvGrpSpPr>
        <p:grpSpPr>
          <a:xfrm>
            <a:off x="1608881" y="3610829"/>
            <a:ext cx="9850055" cy="1323975"/>
            <a:chOff x="1614023" y="2436876"/>
            <a:chExt cx="9850055" cy="1323975"/>
          </a:xfrm>
        </p:grpSpPr>
        <p:sp>
          <p:nvSpPr>
            <p:cNvPr id="8" name="Freeform: Shape 7">
              <a:extLst>
                <a:ext uri="{FF2B5EF4-FFF2-40B4-BE49-F238E27FC236}">
                  <a16:creationId xmlns:a16="http://schemas.microsoft.com/office/drawing/2014/main" xmlns="" id="{DBB7095D-DF89-40FE-9A5D-2C1BFC877382}"/>
                </a:ext>
              </a:extLst>
            </p:cNvPr>
            <p:cNvSpPr/>
            <p:nvPr/>
          </p:nvSpPr>
          <p:spPr>
            <a:xfrm>
              <a:off x="1614023" y="2436876"/>
              <a:ext cx="9850055" cy="1323975"/>
            </a:xfrm>
            <a:custGeom>
              <a:avLst/>
              <a:gdLst>
                <a:gd name="connsiteX0" fmla="*/ 5004721 w 5105400"/>
                <a:gd name="connsiteY0" fmla="*/ 1317403 h 1323975"/>
                <a:gd name="connsiteX1" fmla="*/ 102394 w 5105400"/>
                <a:gd name="connsiteY1" fmla="*/ 1317403 h 1323975"/>
                <a:gd name="connsiteX2" fmla="*/ 7144 w 5105400"/>
                <a:gd name="connsiteY2" fmla="*/ 1222153 h 1323975"/>
                <a:gd name="connsiteX3" fmla="*/ 7144 w 5105400"/>
                <a:gd name="connsiteY3" fmla="*/ 102394 h 1323975"/>
                <a:gd name="connsiteX4" fmla="*/ 102394 w 5105400"/>
                <a:gd name="connsiteY4" fmla="*/ 7144 h 1323975"/>
                <a:gd name="connsiteX5" fmla="*/ 5004721 w 5105400"/>
                <a:gd name="connsiteY5" fmla="*/ 7144 h 1323975"/>
                <a:gd name="connsiteX6" fmla="*/ 5099971 w 5105400"/>
                <a:gd name="connsiteY6" fmla="*/ 102394 h 1323975"/>
                <a:gd name="connsiteX7" fmla="*/ 5099971 w 5105400"/>
                <a:gd name="connsiteY7" fmla="*/ 1222153 h 1323975"/>
                <a:gd name="connsiteX8" fmla="*/ 5004721 w 5105400"/>
                <a:gd name="connsiteY8" fmla="*/ 1317403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5400" h="1323975">
                  <a:moveTo>
                    <a:pt x="5004721" y="1317403"/>
                  </a:moveTo>
                  <a:lnTo>
                    <a:pt x="102394" y="1317403"/>
                  </a:lnTo>
                  <a:cubicBezTo>
                    <a:pt x="49816" y="1317403"/>
                    <a:pt x="7144" y="1274731"/>
                    <a:pt x="7144" y="1222153"/>
                  </a:cubicBezTo>
                  <a:lnTo>
                    <a:pt x="7144" y="102394"/>
                  </a:lnTo>
                  <a:cubicBezTo>
                    <a:pt x="7144" y="49816"/>
                    <a:pt x="49816" y="7144"/>
                    <a:pt x="102394" y="7144"/>
                  </a:cubicBezTo>
                  <a:lnTo>
                    <a:pt x="5004721" y="7144"/>
                  </a:lnTo>
                  <a:cubicBezTo>
                    <a:pt x="5057299" y="7144"/>
                    <a:pt x="5099971" y="49816"/>
                    <a:pt x="5099971" y="102394"/>
                  </a:cubicBezTo>
                  <a:lnTo>
                    <a:pt x="5099971" y="1222153"/>
                  </a:lnTo>
                  <a:cubicBezTo>
                    <a:pt x="5099971" y="1274826"/>
                    <a:pt x="5057394" y="1317403"/>
                    <a:pt x="5004721" y="1317403"/>
                  </a:cubicBezTo>
                  <a:close/>
                </a:path>
              </a:pathLst>
            </a:custGeom>
            <a:solidFill>
              <a:srgbClr val="0A1931"/>
            </a:solidFill>
            <a:ln w="9525" cap="flat">
              <a:noFill/>
              <a:prstDash val="solid"/>
              <a:miter/>
            </a:ln>
          </p:spPr>
          <p:txBody>
            <a:bodyPr rtlCol="0" anchor="ctr"/>
            <a:lstStyle/>
            <a:p>
              <a:endParaRPr lang="en-US" dirty="0"/>
            </a:p>
          </p:txBody>
        </p:sp>
        <p:grpSp>
          <p:nvGrpSpPr>
            <p:cNvPr id="2" name="Group 1">
              <a:extLst>
                <a:ext uri="{FF2B5EF4-FFF2-40B4-BE49-F238E27FC236}">
                  <a16:creationId xmlns:a16="http://schemas.microsoft.com/office/drawing/2014/main" xmlns="" id="{93B49959-5514-4078-BEF2-9B0C9EBCEB11}"/>
                </a:ext>
              </a:extLst>
            </p:cNvPr>
            <p:cNvGrpSpPr/>
            <p:nvPr/>
          </p:nvGrpSpPr>
          <p:grpSpPr>
            <a:xfrm>
              <a:off x="10662446" y="2744920"/>
              <a:ext cx="708289" cy="596155"/>
              <a:chOff x="10662446" y="2744920"/>
              <a:chExt cx="708289" cy="596155"/>
            </a:xfrm>
          </p:grpSpPr>
          <p:sp>
            <p:nvSpPr>
              <p:cNvPr id="9" name="Freeform: Shape 8">
                <a:extLst>
                  <a:ext uri="{FF2B5EF4-FFF2-40B4-BE49-F238E27FC236}">
                    <a16:creationId xmlns:a16="http://schemas.microsoft.com/office/drawing/2014/main" xmlns="" id="{55850F6A-0F2F-40B1-8B18-8A297D774B8C}"/>
                  </a:ext>
                </a:extLst>
              </p:cNvPr>
              <p:cNvSpPr/>
              <p:nvPr/>
            </p:nvSpPr>
            <p:spPr>
              <a:xfrm>
                <a:off x="10884960" y="2744920"/>
                <a:ext cx="485775" cy="590550"/>
              </a:xfrm>
              <a:custGeom>
                <a:avLst/>
                <a:gdLst>
                  <a:gd name="connsiteX0" fmla="*/ 7430 w 485775"/>
                  <a:gd name="connsiteY0" fmla="*/ 565531 h 590550"/>
                  <a:gd name="connsiteX1" fmla="*/ 11239 w 485775"/>
                  <a:gd name="connsiteY1" fmla="*/ 566484 h 590550"/>
                  <a:gd name="connsiteX2" fmla="*/ 106204 w 485775"/>
                  <a:gd name="connsiteY2" fmla="*/ 581247 h 590550"/>
                  <a:gd name="connsiteX3" fmla="*/ 215646 w 485775"/>
                  <a:gd name="connsiteY3" fmla="*/ 590582 h 590550"/>
                  <a:gd name="connsiteX4" fmla="*/ 309086 w 485775"/>
                  <a:gd name="connsiteY4" fmla="*/ 589820 h 590550"/>
                  <a:gd name="connsiteX5" fmla="*/ 355473 w 485775"/>
                  <a:gd name="connsiteY5" fmla="*/ 583819 h 590550"/>
                  <a:gd name="connsiteX6" fmla="*/ 392049 w 485775"/>
                  <a:gd name="connsiteY6" fmla="*/ 552958 h 590550"/>
                  <a:gd name="connsiteX7" fmla="*/ 396240 w 485775"/>
                  <a:gd name="connsiteY7" fmla="*/ 528765 h 590550"/>
                  <a:gd name="connsiteX8" fmla="*/ 406622 w 485775"/>
                  <a:gd name="connsiteY8" fmla="*/ 512477 h 590550"/>
                  <a:gd name="connsiteX9" fmla="*/ 435673 w 485775"/>
                  <a:gd name="connsiteY9" fmla="*/ 478854 h 590550"/>
                  <a:gd name="connsiteX10" fmla="*/ 433578 w 485775"/>
                  <a:gd name="connsiteY10" fmla="*/ 438182 h 590550"/>
                  <a:gd name="connsiteX11" fmla="*/ 438817 w 485775"/>
                  <a:gd name="connsiteY11" fmla="*/ 417608 h 590550"/>
                  <a:gd name="connsiteX12" fmla="*/ 441674 w 485775"/>
                  <a:gd name="connsiteY12" fmla="*/ 415322 h 590550"/>
                  <a:gd name="connsiteX13" fmla="*/ 474916 w 485775"/>
                  <a:gd name="connsiteY13" fmla="*/ 346456 h 590550"/>
                  <a:gd name="connsiteX14" fmla="*/ 468154 w 485775"/>
                  <a:gd name="connsiteY14" fmla="*/ 314166 h 590550"/>
                  <a:gd name="connsiteX15" fmla="*/ 468535 w 485775"/>
                  <a:gd name="connsiteY15" fmla="*/ 300546 h 590550"/>
                  <a:gd name="connsiteX16" fmla="*/ 480822 w 485775"/>
                  <a:gd name="connsiteY16" fmla="*/ 269970 h 590550"/>
                  <a:gd name="connsiteX17" fmla="*/ 462915 w 485775"/>
                  <a:gd name="connsiteY17" fmla="*/ 218726 h 590550"/>
                  <a:gd name="connsiteX18" fmla="*/ 417100 w 485775"/>
                  <a:gd name="connsiteY18" fmla="*/ 200628 h 590550"/>
                  <a:gd name="connsiteX19" fmla="*/ 330137 w 485775"/>
                  <a:gd name="connsiteY19" fmla="*/ 200343 h 590550"/>
                  <a:gd name="connsiteX20" fmla="*/ 258413 w 485775"/>
                  <a:gd name="connsiteY20" fmla="*/ 216059 h 590550"/>
                  <a:gd name="connsiteX21" fmla="*/ 247459 w 485775"/>
                  <a:gd name="connsiteY21" fmla="*/ 215583 h 590550"/>
                  <a:gd name="connsiteX22" fmla="*/ 241268 w 485775"/>
                  <a:gd name="connsiteY22" fmla="*/ 194532 h 590550"/>
                  <a:gd name="connsiteX23" fmla="*/ 261175 w 485775"/>
                  <a:gd name="connsiteY23" fmla="*/ 140526 h 590550"/>
                  <a:gd name="connsiteX24" fmla="*/ 261938 w 485775"/>
                  <a:gd name="connsiteY24" fmla="*/ 56991 h 590550"/>
                  <a:gd name="connsiteX25" fmla="*/ 246316 w 485775"/>
                  <a:gd name="connsiteY25" fmla="*/ 17558 h 590550"/>
                  <a:gd name="connsiteX26" fmla="*/ 218027 w 485775"/>
                  <a:gd name="connsiteY26" fmla="*/ 9843 h 590550"/>
                  <a:gd name="connsiteX27" fmla="*/ 206502 w 485775"/>
                  <a:gd name="connsiteY27" fmla="*/ 22987 h 590550"/>
                  <a:gd name="connsiteX28" fmla="*/ 182880 w 485775"/>
                  <a:gd name="connsiteY28" fmla="*/ 66707 h 590550"/>
                  <a:gd name="connsiteX29" fmla="*/ 121444 w 485775"/>
                  <a:gd name="connsiteY29" fmla="*/ 166434 h 590550"/>
                  <a:gd name="connsiteX30" fmla="*/ 51149 w 485775"/>
                  <a:gd name="connsiteY30" fmla="*/ 253301 h 590550"/>
                  <a:gd name="connsiteX31" fmla="*/ 10478 w 485775"/>
                  <a:gd name="connsiteY31" fmla="*/ 281305 h 590550"/>
                  <a:gd name="connsiteX32" fmla="*/ 7334 w 485775"/>
                  <a:gd name="connsiteY32" fmla="*/ 285972 h 590550"/>
                  <a:gd name="connsiteX33" fmla="*/ 7144 w 485775"/>
                  <a:gd name="connsiteY33" fmla="*/ 422275 h 590550"/>
                  <a:gd name="connsiteX34" fmla="*/ 7430 w 485775"/>
                  <a:gd name="connsiteY34" fmla="*/ 494665 h 590550"/>
                  <a:gd name="connsiteX35" fmla="*/ 7430 w 485775"/>
                  <a:gd name="connsiteY35" fmla="*/ 560197 h 590550"/>
                  <a:gd name="connsiteX36" fmla="*/ 7430 w 485775"/>
                  <a:gd name="connsiteY36" fmla="*/ 56553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5775" h="590550">
                    <a:moveTo>
                      <a:pt x="7430" y="565531"/>
                    </a:moveTo>
                    <a:cubicBezTo>
                      <a:pt x="8858" y="565912"/>
                      <a:pt x="10001" y="566293"/>
                      <a:pt x="11239" y="566484"/>
                    </a:cubicBezTo>
                    <a:cubicBezTo>
                      <a:pt x="42863" y="571437"/>
                      <a:pt x="74486" y="576675"/>
                      <a:pt x="106204" y="581247"/>
                    </a:cubicBezTo>
                    <a:cubicBezTo>
                      <a:pt x="142494" y="586486"/>
                      <a:pt x="179070" y="589915"/>
                      <a:pt x="215646" y="590582"/>
                    </a:cubicBezTo>
                    <a:cubicBezTo>
                      <a:pt x="246793" y="591058"/>
                      <a:pt x="277939" y="590487"/>
                      <a:pt x="309086" y="589820"/>
                    </a:cubicBezTo>
                    <a:cubicBezTo>
                      <a:pt x="324708" y="589439"/>
                      <a:pt x="340233" y="588010"/>
                      <a:pt x="355473" y="583819"/>
                    </a:cubicBezTo>
                    <a:cubicBezTo>
                      <a:pt x="372523" y="579152"/>
                      <a:pt x="386429" y="570675"/>
                      <a:pt x="392049" y="552958"/>
                    </a:cubicBezTo>
                    <a:cubicBezTo>
                      <a:pt x="394525" y="545243"/>
                      <a:pt x="395478" y="536956"/>
                      <a:pt x="396240" y="528765"/>
                    </a:cubicBezTo>
                    <a:cubicBezTo>
                      <a:pt x="396907" y="521240"/>
                      <a:pt x="399669" y="516001"/>
                      <a:pt x="406622" y="512477"/>
                    </a:cubicBezTo>
                    <a:cubicBezTo>
                      <a:pt x="420814" y="505333"/>
                      <a:pt x="430721" y="494093"/>
                      <a:pt x="435673" y="478854"/>
                    </a:cubicBezTo>
                    <a:cubicBezTo>
                      <a:pt x="440150" y="465138"/>
                      <a:pt x="439388" y="451517"/>
                      <a:pt x="433578" y="438182"/>
                    </a:cubicBezTo>
                    <a:cubicBezTo>
                      <a:pt x="429768" y="429419"/>
                      <a:pt x="431197" y="423704"/>
                      <a:pt x="438817" y="417608"/>
                    </a:cubicBezTo>
                    <a:cubicBezTo>
                      <a:pt x="439769" y="416846"/>
                      <a:pt x="440722" y="416084"/>
                      <a:pt x="441674" y="415322"/>
                    </a:cubicBezTo>
                    <a:cubicBezTo>
                      <a:pt x="463296" y="397510"/>
                      <a:pt x="475012" y="374841"/>
                      <a:pt x="474916" y="346456"/>
                    </a:cubicBezTo>
                    <a:cubicBezTo>
                      <a:pt x="474916" y="335217"/>
                      <a:pt x="472250" y="324549"/>
                      <a:pt x="468154" y="314166"/>
                    </a:cubicBezTo>
                    <a:cubicBezTo>
                      <a:pt x="466344" y="309499"/>
                      <a:pt x="466058" y="304927"/>
                      <a:pt x="468535" y="300546"/>
                    </a:cubicBezTo>
                    <a:cubicBezTo>
                      <a:pt x="473869" y="290830"/>
                      <a:pt x="478346" y="280829"/>
                      <a:pt x="480822" y="269970"/>
                    </a:cubicBezTo>
                    <a:cubicBezTo>
                      <a:pt x="485490" y="249110"/>
                      <a:pt x="479965" y="231870"/>
                      <a:pt x="462915" y="218726"/>
                    </a:cubicBezTo>
                    <a:cubicBezTo>
                      <a:pt x="449389" y="208343"/>
                      <a:pt x="433578" y="203581"/>
                      <a:pt x="417100" y="200628"/>
                    </a:cubicBezTo>
                    <a:cubicBezTo>
                      <a:pt x="388144" y="195390"/>
                      <a:pt x="359093" y="196437"/>
                      <a:pt x="330137" y="200343"/>
                    </a:cubicBezTo>
                    <a:cubicBezTo>
                      <a:pt x="305753" y="203581"/>
                      <a:pt x="282035" y="209296"/>
                      <a:pt x="258413" y="216059"/>
                    </a:cubicBezTo>
                    <a:cubicBezTo>
                      <a:pt x="255080" y="217011"/>
                      <a:pt x="250793" y="216726"/>
                      <a:pt x="247459" y="215583"/>
                    </a:cubicBezTo>
                    <a:cubicBezTo>
                      <a:pt x="239363" y="212630"/>
                      <a:pt x="236697" y="203105"/>
                      <a:pt x="241268" y="194532"/>
                    </a:cubicBezTo>
                    <a:cubicBezTo>
                      <a:pt x="250413" y="177387"/>
                      <a:pt x="256984" y="159385"/>
                      <a:pt x="261175" y="140526"/>
                    </a:cubicBezTo>
                    <a:cubicBezTo>
                      <a:pt x="267462" y="112808"/>
                      <a:pt x="267367" y="84900"/>
                      <a:pt x="261938" y="56991"/>
                    </a:cubicBezTo>
                    <a:cubicBezTo>
                      <a:pt x="259175" y="42894"/>
                      <a:pt x="255080" y="29274"/>
                      <a:pt x="246316" y="17558"/>
                    </a:cubicBezTo>
                    <a:cubicBezTo>
                      <a:pt x="238601" y="7271"/>
                      <a:pt x="228315" y="4413"/>
                      <a:pt x="218027" y="9843"/>
                    </a:cubicBezTo>
                    <a:cubicBezTo>
                      <a:pt x="212598" y="12795"/>
                      <a:pt x="209359" y="17653"/>
                      <a:pt x="206502" y="22987"/>
                    </a:cubicBezTo>
                    <a:cubicBezTo>
                      <a:pt x="198787" y="37656"/>
                      <a:pt x="190976" y="52229"/>
                      <a:pt x="182880" y="66707"/>
                    </a:cubicBezTo>
                    <a:cubicBezTo>
                      <a:pt x="163735" y="100711"/>
                      <a:pt x="143542" y="134239"/>
                      <a:pt x="121444" y="166434"/>
                    </a:cubicBezTo>
                    <a:cubicBezTo>
                      <a:pt x="100299" y="197294"/>
                      <a:pt x="78200" y="227298"/>
                      <a:pt x="51149" y="253301"/>
                    </a:cubicBezTo>
                    <a:cubicBezTo>
                      <a:pt x="39148" y="264827"/>
                      <a:pt x="26289" y="275209"/>
                      <a:pt x="10478" y="281305"/>
                    </a:cubicBezTo>
                    <a:cubicBezTo>
                      <a:pt x="7906" y="282258"/>
                      <a:pt x="7334" y="283591"/>
                      <a:pt x="7334" y="285972"/>
                    </a:cubicBezTo>
                    <a:cubicBezTo>
                      <a:pt x="7334" y="331407"/>
                      <a:pt x="7144" y="376841"/>
                      <a:pt x="7144" y="422275"/>
                    </a:cubicBezTo>
                    <a:cubicBezTo>
                      <a:pt x="7144" y="446373"/>
                      <a:pt x="7334" y="470472"/>
                      <a:pt x="7430" y="494665"/>
                    </a:cubicBezTo>
                    <a:cubicBezTo>
                      <a:pt x="7430" y="516477"/>
                      <a:pt x="7430" y="538385"/>
                      <a:pt x="7430" y="560197"/>
                    </a:cubicBezTo>
                    <a:cubicBezTo>
                      <a:pt x="7430" y="561912"/>
                      <a:pt x="7430" y="563626"/>
                      <a:pt x="7430" y="565531"/>
                    </a:cubicBezTo>
                    <a:close/>
                  </a:path>
                </a:pathLst>
              </a:custGeom>
              <a:solidFill>
                <a:srgbClr val="FFFFFF"/>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6FF952C9-0F21-4784-8C8B-0B763F559AA8}"/>
                  </a:ext>
                </a:extLst>
              </p:cNvPr>
              <p:cNvSpPr/>
              <p:nvPr/>
            </p:nvSpPr>
            <p:spPr>
              <a:xfrm>
                <a:off x="10662446" y="3007700"/>
                <a:ext cx="133350" cy="333375"/>
              </a:xfrm>
              <a:custGeom>
                <a:avLst/>
                <a:gdLst>
                  <a:gd name="connsiteX0" fmla="*/ 7144 w 133350"/>
                  <a:gd name="connsiteY0" fmla="*/ 328231 h 333375"/>
                  <a:gd name="connsiteX1" fmla="*/ 131064 w 133350"/>
                  <a:gd name="connsiteY1" fmla="*/ 328231 h 333375"/>
                  <a:gd name="connsiteX2" fmla="*/ 131064 w 133350"/>
                  <a:gd name="connsiteY2" fmla="*/ 7144 h 333375"/>
                  <a:gd name="connsiteX3" fmla="*/ 7144 w 133350"/>
                  <a:gd name="connsiteY3" fmla="*/ 7144 h 333375"/>
                  <a:gd name="connsiteX4" fmla="*/ 7144 w 133350"/>
                  <a:gd name="connsiteY4" fmla="*/ 328231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33375">
                    <a:moveTo>
                      <a:pt x="7144" y="328231"/>
                    </a:moveTo>
                    <a:cubicBezTo>
                      <a:pt x="48578" y="328231"/>
                      <a:pt x="89821" y="328231"/>
                      <a:pt x="131064" y="328231"/>
                    </a:cubicBezTo>
                    <a:cubicBezTo>
                      <a:pt x="131064" y="221075"/>
                      <a:pt x="131064" y="114205"/>
                      <a:pt x="131064" y="7144"/>
                    </a:cubicBezTo>
                    <a:cubicBezTo>
                      <a:pt x="89631" y="7144"/>
                      <a:pt x="48483" y="7144"/>
                      <a:pt x="7144" y="7144"/>
                    </a:cubicBezTo>
                    <a:cubicBezTo>
                      <a:pt x="7144" y="114395"/>
                      <a:pt x="7144" y="221171"/>
                      <a:pt x="7144" y="328231"/>
                    </a:cubicBezTo>
                    <a:close/>
                  </a:path>
                </a:pathLst>
              </a:custGeom>
              <a:solidFill>
                <a:srgbClr val="FFFFFF"/>
              </a:solidFill>
              <a:ln w="9525"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xmlns="" id="{A01D1509-578B-4351-9798-457B5A115C6E}"/>
                </a:ext>
              </a:extLst>
            </p:cNvPr>
            <p:cNvGrpSpPr/>
            <p:nvPr/>
          </p:nvGrpSpPr>
          <p:grpSpPr>
            <a:xfrm>
              <a:off x="1614023" y="2744920"/>
              <a:ext cx="706984" cy="590550"/>
              <a:chOff x="1614023" y="2744920"/>
              <a:chExt cx="706984" cy="590550"/>
            </a:xfrm>
          </p:grpSpPr>
          <p:sp>
            <p:nvSpPr>
              <p:cNvPr id="11" name="Freeform: Shape 10">
                <a:extLst>
                  <a:ext uri="{FF2B5EF4-FFF2-40B4-BE49-F238E27FC236}">
                    <a16:creationId xmlns:a16="http://schemas.microsoft.com/office/drawing/2014/main" xmlns="" id="{B4B4D09B-5BD7-46A6-B037-F20B9E3463C1}"/>
                  </a:ext>
                </a:extLst>
              </p:cNvPr>
              <p:cNvSpPr/>
              <p:nvPr/>
            </p:nvSpPr>
            <p:spPr>
              <a:xfrm>
                <a:off x="1614023" y="2744920"/>
                <a:ext cx="485775" cy="590550"/>
              </a:xfrm>
              <a:custGeom>
                <a:avLst/>
                <a:gdLst>
                  <a:gd name="connsiteX0" fmla="*/ 482124 w 485775"/>
                  <a:gd name="connsiteY0" fmla="*/ 565531 h 590550"/>
                  <a:gd name="connsiteX1" fmla="*/ 478314 w 485775"/>
                  <a:gd name="connsiteY1" fmla="*/ 566484 h 590550"/>
                  <a:gd name="connsiteX2" fmla="*/ 383349 w 485775"/>
                  <a:gd name="connsiteY2" fmla="*/ 581247 h 590550"/>
                  <a:gd name="connsiteX3" fmla="*/ 273907 w 485775"/>
                  <a:gd name="connsiteY3" fmla="*/ 590582 h 590550"/>
                  <a:gd name="connsiteX4" fmla="*/ 180467 w 485775"/>
                  <a:gd name="connsiteY4" fmla="*/ 589820 h 590550"/>
                  <a:gd name="connsiteX5" fmla="*/ 134080 w 485775"/>
                  <a:gd name="connsiteY5" fmla="*/ 583819 h 590550"/>
                  <a:gd name="connsiteX6" fmla="*/ 97504 w 485775"/>
                  <a:gd name="connsiteY6" fmla="*/ 552958 h 590550"/>
                  <a:gd name="connsiteX7" fmla="*/ 93313 w 485775"/>
                  <a:gd name="connsiteY7" fmla="*/ 528765 h 590550"/>
                  <a:gd name="connsiteX8" fmla="*/ 82931 w 485775"/>
                  <a:gd name="connsiteY8" fmla="*/ 512477 h 590550"/>
                  <a:gd name="connsiteX9" fmla="*/ 53880 w 485775"/>
                  <a:gd name="connsiteY9" fmla="*/ 478854 h 590550"/>
                  <a:gd name="connsiteX10" fmla="*/ 55975 w 485775"/>
                  <a:gd name="connsiteY10" fmla="*/ 438182 h 590550"/>
                  <a:gd name="connsiteX11" fmla="*/ 50736 w 485775"/>
                  <a:gd name="connsiteY11" fmla="*/ 417608 h 590550"/>
                  <a:gd name="connsiteX12" fmla="*/ 47879 w 485775"/>
                  <a:gd name="connsiteY12" fmla="*/ 415322 h 590550"/>
                  <a:gd name="connsiteX13" fmla="*/ 14637 w 485775"/>
                  <a:gd name="connsiteY13" fmla="*/ 346456 h 590550"/>
                  <a:gd name="connsiteX14" fmla="*/ 21399 w 485775"/>
                  <a:gd name="connsiteY14" fmla="*/ 314166 h 590550"/>
                  <a:gd name="connsiteX15" fmla="*/ 21018 w 485775"/>
                  <a:gd name="connsiteY15" fmla="*/ 300546 h 590550"/>
                  <a:gd name="connsiteX16" fmla="*/ 8731 w 485775"/>
                  <a:gd name="connsiteY16" fmla="*/ 269970 h 590550"/>
                  <a:gd name="connsiteX17" fmla="*/ 26638 w 485775"/>
                  <a:gd name="connsiteY17" fmla="*/ 218726 h 590550"/>
                  <a:gd name="connsiteX18" fmla="*/ 72453 w 485775"/>
                  <a:gd name="connsiteY18" fmla="*/ 200628 h 590550"/>
                  <a:gd name="connsiteX19" fmla="*/ 159417 w 485775"/>
                  <a:gd name="connsiteY19" fmla="*/ 200343 h 590550"/>
                  <a:gd name="connsiteX20" fmla="*/ 231140 w 485775"/>
                  <a:gd name="connsiteY20" fmla="*/ 216059 h 590550"/>
                  <a:gd name="connsiteX21" fmla="*/ 242094 w 485775"/>
                  <a:gd name="connsiteY21" fmla="*/ 215583 h 590550"/>
                  <a:gd name="connsiteX22" fmla="*/ 248285 w 485775"/>
                  <a:gd name="connsiteY22" fmla="*/ 194532 h 590550"/>
                  <a:gd name="connsiteX23" fmla="*/ 228378 w 485775"/>
                  <a:gd name="connsiteY23" fmla="*/ 140526 h 590550"/>
                  <a:gd name="connsiteX24" fmla="*/ 227616 w 485775"/>
                  <a:gd name="connsiteY24" fmla="*/ 56991 h 590550"/>
                  <a:gd name="connsiteX25" fmla="*/ 243237 w 485775"/>
                  <a:gd name="connsiteY25" fmla="*/ 17558 h 590550"/>
                  <a:gd name="connsiteX26" fmla="*/ 271526 w 485775"/>
                  <a:gd name="connsiteY26" fmla="*/ 9843 h 590550"/>
                  <a:gd name="connsiteX27" fmla="*/ 283051 w 485775"/>
                  <a:gd name="connsiteY27" fmla="*/ 22987 h 590550"/>
                  <a:gd name="connsiteX28" fmla="*/ 306673 w 485775"/>
                  <a:gd name="connsiteY28" fmla="*/ 66707 h 590550"/>
                  <a:gd name="connsiteX29" fmla="*/ 368109 w 485775"/>
                  <a:gd name="connsiteY29" fmla="*/ 166434 h 590550"/>
                  <a:gd name="connsiteX30" fmla="*/ 438404 w 485775"/>
                  <a:gd name="connsiteY30" fmla="*/ 253301 h 590550"/>
                  <a:gd name="connsiteX31" fmla="*/ 479076 w 485775"/>
                  <a:gd name="connsiteY31" fmla="*/ 281305 h 590550"/>
                  <a:gd name="connsiteX32" fmla="*/ 482219 w 485775"/>
                  <a:gd name="connsiteY32" fmla="*/ 285972 h 590550"/>
                  <a:gd name="connsiteX33" fmla="*/ 482409 w 485775"/>
                  <a:gd name="connsiteY33" fmla="*/ 422275 h 590550"/>
                  <a:gd name="connsiteX34" fmla="*/ 482124 w 485775"/>
                  <a:gd name="connsiteY34" fmla="*/ 494665 h 590550"/>
                  <a:gd name="connsiteX35" fmla="*/ 482124 w 485775"/>
                  <a:gd name="connsiteY35" fmla="*/ 560197 h 590550"/>
                  <a:gd name="connsiteX36" fmla="*/ 482124 w 485775"/>
                  <a:gd name="connsiteY36" fmla="*/ 56553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5775" h="590550">
                    <a:moveTo>
                      <a:pt x="482124" y="565531"/>
                    </a:moveTo>
                    <a:cubicBezTo>
                      <a:pt x="480695" y="565912"/>
                      <a:pt x="479552" y="566293"/>
                      <a:pt x="478314" y="566484"/>
                    </a:cubicBezTo>
                    <a:cubicBezTo>
                      <a:pt x="446691" y="571437"/>
                      <a:pt x="415068" y="576675"/>
                      <a:pt x="383349" y="581247"/>
                    </a:cubicBezTo>
                    <a:cubicBezTo>
                      <a:pt x="347059" y="586486"/>
                      <a:pt x="310483" y="589915"/>
                      <a:pt x="273907" y="590582"/>
                    </a:cubicBezTo>
                    <a:cubicBezTo>
                      <a:pt x="242760" y="591058"/>
                      <a:pt x="211614" y="590487"/>
                      <a:pt x="180467" y="589820"/>
                    </a:cubicBezTo>
                    <a:cubicBezTo>
                      <a:pt x="164846" y="589439"/>
                      <a:pt x="149320" y="588010"/>
                      <a:pt x="134080" y="583819"/>
                    </a:cubicBezTo>
                    <a:cubicBezTo>
                      <a:pt x="117031" y="579152"/>
                      <a:pt x="103124" y="570675"/>
                      <a:pt x="97504" y="552958"/>
                    </a:cubicBezTo>
                    <a:cubicBezTo>
                      <a:pt x="95028" y="545243"/>
                      <a:pt x="94075" y="536956"/>
                      <a:pt x="93313" y="528765"/>
                    </a:cubicBezTo>
                    <a:cubicBezTo>
                      <a:pt x="92647" y="521240"/>
                      <a:pt x="89884" y="516001"/>
                      <a:pt x="82931" y="512477"/>
                    </a:cubicBezTo>
                    <a:cubicBezTo>
                      <a:pt x="68739" y="505333"/>
                      <a:pt x="58833" y="494093"/>
                      <a:pt x="53880" y="478854"/>
                    </a:cubicBezTo>
                    <a:cubicBezTo>
                      <a:pt x="49403" y="465138"/>
                      <a:pt x="50165" y="451517"/>
                      <a:pt x="55975" y="438182"/>
                    </a:cubicBezTo>
                    <a:cubicBezTo>
                      <a:pt x="59785" y="429419"/>
                      <a:pt x="58356" y="423704"/>
                      <a:pt x="50736" y="417608"/>
                    </a:cubicBezTo>
                    <a:cubicBezTo>
                      <a:pt x="49784" y="416846"/>
                      <a:pt x="48831" y="416084"/>
                      <a:pt x="47879" y="415322"/>
                    </a:cubicBezTo>
                    <a:cubicBezTo>
                      <a:pt x="26257" y="397510"/>
                      <a:pt x="14541" y="374841"/>
                      <a:pt x="14637" y="346456"/>
                    </a:cubicBezTo>
                    <a:cubicBezTo>
                      <a:pt x="14637" y="335217"/>
                      <a:pt x="17304" y="324549"/>
                      <a:pt x="21399" y="314166"/>
                    </a:cubicBezTo>
                    <a:cubicBezTo>
                      <a:pt x="23209" y="309499"/>
                      <a:pt x="23495" y="304927"/>
                      <a:pt x="21018" y="300546"/>
                    </a:cubicBezTo>
                    <a:cubicBezTo>
                      <a:pt x="15684" y="290830"/>
                      <a:pt x="11208" y="280829"/>
                      <a:pt x="8731" y="269970"/>
                    </a:cubicBezTo>
                    <a:cubicBezTo>
                      <a:pt x="4064" y="249110"/>
                      <a:pt x="9589" y="231870"/>
                      <a:pt x="26638" y="218726"/>
                    </a:cubicBezTo>
                    <a:cubicBezTo>
                      <a:pt x="40164" y="208343"/>
                      <a:pt x="55975" y="203581"/>
                      <a:pt x="72453" y="200628"/>
                    </a:cubicBezTo>
                    <a:cubicBezTo>
                      <a:pt x="101409" y="195390"/>
                      <a:pt x="130461" y="196437"/>
                      <a:pt x="159417" y="200343"/>
                    </a:cubicBezTo>
                    <a:cubicBezTo>
                      <a:pt x="183801" y="203581"/>
                      <a:pt x="207518" y="209296"/>
                      <a:pt x="231140" y="216059"/>
                    </a:cubicBezTo>
                    <a:cubicBezTo>
                      <a:pt x="234474" y="217011"/>
                      <a:pt x="238760" y="216726"/>
                      <a:pt x="242094" y="215583"/>
                    </a:cubicBezTo>
                    <a:cubicBezTo>
                      <a:pt x="250190" y="212630"/>
                      <a:pt x="252857" y="203105"/>
                      <a:pt x="248285" y="194532"/>
                    </a:cubicBezTo>
                    <a:cubicBezTo>
                      <a:pt x="239141" y="177387"/>
                      <a:pt x="232569" y="159385"/>
                      <a:pt x="228378" y="140526"/>
                    </a:cubicBezTo>
                    <a:cubicBezTo>
                      <a:pt x="222091" y="112808"/>
                      <a:pt x="222186" y="84900"/>
                      <a:pt x="227616" y="56991"/>
                    </a:cubicBezTo>
                    <a:cubicBezTo>
                      <a:pt x="230378" y="42894"/>
                      <a:pt x="234474" y="29274"/>
                      <a:pt x="243237" y="17558"/>
                    </a:cubicBezTo>
                    <a:cubicBezTo>
                      <a:pt x="250952" y="7271"/>
                      <a:pt x="261239" y="4413"/>
                      <a:pt x="271526" y="9843"/>
                    </a:cubicBezTo>
                    <a:cubicBezTo>
                      <a:pt x="276955" y="12795"/>
                      <a:pt x="280194" y="17653"/>
                      <a:pt x="283051" y="22987"/>
                    </a:cubicBezTo>
                    <a:cubicBezTo>
                      <a:pt x="290766" y="37656"/>
                      <a:pt x="298577" y="52229"/>
                      <a:pt x="306673" y="66707"/>
                    </a:cubicBezTo>
                    <a:cubicBezTo>
                      <a:pt x="325818" y="100711"/>
                      <a:pt x="346011" y="134239"/>
                      <a:pt x="368109" y="166434"/>
                    </a:cubicBezTo>
                    <a:cubicBezTo>
                      <a:pt x="389255" y="197294"/>
                      <a:pt x="411353" y="227298"/>
                      <a:pt x="438404" y="253301"/>
                    </a:cubicBezTo>
                    <a:cubicBezTo>
                      <a:pt x="450406" y="264827"/>
                      <a:pt x="463264" y="275209"/>
                      <a:pt x="479076" y="281305"/>
                    </a:cubicBezTo>
                    <a:cubicBezTo>
                      <a:pt x="481648" y="282258"/>
                      <a:pt x="482219" y="283591"/>
                      <a:pt x="482219" y="285972"/>
                    </a:cubicBezTo>
                    <a:cubicBezTo>
                      <a:pt x="482219" y="331407"/>
                      <a:pt x="482409" y="376841"/>
                      <a:pt x="482409" y="422275"/>
                    </a:cubicBezTo>
                    <a:cubicBezTo>
                      <a:pt x="482409" y="446373"/>
                      <a:pt x="482219" y="470472"/>
                      <a:pt x="482124" y="494665"/>
                    </a:cubicBezTo>
                    <a:cubicBezTo>
                      <a:pt x="482124" y="516477"/>
                      <a:pt x="482124" y="538385"/>
                      <a:pt x="482124" y="560197"/>
                    </a:cubicBezTo>
                    <a:cubicBezTo>
                      <a:pt x="482124" y="561912"/>
                      <a:pt x="482124" y="563626"/>
                      <a:pt x="482124" y="565531"/>
                    </a:cubicBezTo>
                    <a:close/>
                  </a:path>
                </a:pathLst>
              </a:custGeom>
              <a:solidFill>
                <a:srgbClr val="FFFFF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8406DDD5-A9AA-49BD-A0B0-83BA01C01CBF}"/>
                  </a:ext>
                </a:extLst>
              </p:cNvPr>
              <p:cNvSpPr/>
              <p:nvPr/>
            </p:nvSpPr>
            <p:spPr>
              <a:xfrm>
                <a:off x="2187657" y="3002095"/>
                <a:ext cx="133350" cy="333375"/>
              </a:xfrm>
              <a:custGeom>
                <a:avLst/>
                <a:gdLst>
                  <a:gd name="connsiteX0" fmla="*/ 131064 w 133350"/>
                  <a:gd name="connsiteY0" fmla="*/ 328231 h 333375"/>
                  <a:gd name="connsiteX1" fmla="*/ 7144 w 133350"/>
                  <a:gd name="connsiteY1" fmla="*/ 328231 h 333375"/>
                  <a:gd name="connsiteX2" fmla="*/ 7144 w 133350"/>
                  <a:gd name="connsiteY2" fmla="*/ 7144 h 333375"/>
                  <a:gd name="connsiteX3" fmla="*/ 131064 w 133350"/>
                  <a:gd name="connsiteY3" fmla="*/ 7144 h 333375"/>
                  <a:gd name="connsiteX4" fmla="*/ 131064 w 133350"/>
                  <a:gd name="connsiteY4" fmla="*/ 328231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33375">
                    <a:moveTo>
                      <a:pt x="131064" y="328231"/>
                    </a:moveTo>
                    <a:cubicBezTo>
                      <a:pt x="89630" y="328231"/>
                      <a:pt x="48387" y="328231"/>
                      <a:pt x="7144" y="328231"/>
                    </a:cubicBezTo>
                    <a:cubicBezTo>
                      <a:pt x="7144" y="221075"/>
                      <a:pt x="7144" y="114205"/>
                      <a:pt x="7144" y="7144"/>
                    </a:cubicBezTo>
                    <a:cubicBezTo>
                      <a:pt x="48578" y="7144"/>
                      <a:pt x="89726" y="7144"/>
                      <a:pt x="131064" y="7144"/>
                    </a:cubicBezTo>
                    <a:cubicBezTo>
                      <a:pt x="131064" y="114395"/>
                      <a:pt x="131064" y="221171"/>
                      <a:pt x="131064" y="328231"/>
                    </a:cubicBezTo>
                    <a:close/>
                  </a:path>
                </a:pathLst>
              </a:custGeom>
              <a:solidFill>
                <a:srgbClr val="FFFFFF"/>
              </a:solidFill>
              <a:ln w="9525" cap="flat">
                <a:noFill/>
                <a:prstDash val="solid"/>
                <a:miter/>
              </a:ln>
            </p:spPr>
            <p:txBody>
              <a:bodyPr rtlCol="0" anchor="ctr"/>
              <a:lstStyle/>
              <a:p>
                <a:endParaRPr lang="en-US"/>
              </a:p>
            </p:txBody>
          </p:sp>
        </p:grpSp>
        <p:sp>
          <p:nvSpPr>
            <p:cNvPr id="13" name="TextBox 12">
              <a:extLst>
                <a:ext uri="{FF2B5EF4-FFF2-40B4-BE49-F238E27FC236}">
                  <a16:creationId xmlns:a16="http://schemas.microsoft.com/office/drawing/2014/main" xmlns="" id="{CD2EEA76-D42C-449A-892F-AE6DB02D343E}"/>
                </a:ext>
              </a:extLst>
            </p:cNvPr>
            <p:cNvSpPr txBox="1"/>
            <p:nvPr/>
          </p:nvSpPr>
          <p:spPr>
            <a:xfrm>
              <a:off x="2475950" y="2814839"/>
              <a:ext cx="8126199" cy="707886"/>
            </a:xfrm>
            <a:prstGeom prst="rect">
              <a:avLst/>
            </a:prstGeom>
            <a:noFill/>
          </p:spPr>
          <p:txBody>
            <a:bodyPr wrap="none" rtlCol="0">
              <a:spAutoFit/>
            </a:bodyPr>
            <a:lstStyle/>
            <a:p>
              <a:pPr algn="ctr"/>
              <a:r>
                <a:rPr lang="en-US" sz="4000" b="1" dirty="0">
                  <a:solidFill>
                    <a:schemeClr val="bg1"/>
                  </a:solidFill>
                  <a:latin typeface="+mj-lt"/>
                </a:rPr>
                <a:t>Thank </a:t>
              </a:r>
              <a:r>
                <a:rPr lang="en-US" sz="4000" b="1" dirty="0" smtClean="0">
                  <a:solidFill>
                    <a:schemeClr val="bg1"/>
                  </a:solidFill>
                  <a:latin typeface="+mj-lt"/>
                </a:rPr>
                <a:t>for Amin and </a:t>
              </a:r>
              <a:r>
                <a:rPr lang="en-US" sz="4000" b="1" dirty="0" err="1" smtClean="0">
                  <a:solidFill>
                    <a:schemeClr val="bg1"/>
                  </a:solidFill>
                  <a:latin typeface="+mj-lt"/>
                </a:rPr>
                <a:t>Zekai</a:t>
              </a:r>
              <a:r>
                <a:rPr lang="en-US" sz="4000" b="1" dirty="0" smtClean="0">
                  <a:solidFill>
                    <a:schemeClr val="bg1"/>
                  </a:solidFill>
                  <a:latin typeface="+mj-lt"/>
                </a:rPr>
                <a:t> Group</a:t>
              </a:r>
              <a:endParaRPr lang="en-US" sz="4000" b="1" dirty="0">
                <a:solidFill>
                  <a:schemeClr val="bg1"/>
                </a:solidFill>
                <a:latin typeface="+mj-lt"/>
              </a:endParaRPr>
            </a:p>
          </p:txBody>
        </p:sp>
      </p:grpSp>
      <p:sp>
        <p:nvSpPr>
          <p:cNvPr id="16" name="Footer Placeholder 15"/>
          <p:cNvSpPr>
            <a:spLocks noGrp="1"/>
          </p:cNvSpPr>
          <p:nvPr>
            <p:ph type="ftr" sz="quarter" idx="11"/>
          </p:nvPr>
        </p:nvSpPr>
        <p:spPr/>
        <p:txBody>
          <a:bodyPr/>
          <a:lstStyle/>
          <a:p>
            <a:r>
              <a:rPr lang="en-US" smtClean="0"/>
              <a:t>Kaizen Group AI</a:t>
            </a:r>
            <a:endParaRPr lang="en-US"/>
          </a:p>
        </p:txBody>
      </p:sp>
      <p:sp>
        <p:nvSpPr>
          <p:cNvPr id="17" name="Slide Number Placeholder 16"/>
          <p:cNvSpPr>
            <a:spLocks noGrp="1"/>
          </p:cNvSpPr>
          <p:nvPr>
            <p:ph type="sldNum" sz="quarter" idx="12"/>
          </p:nvPr>
        </p:nvSpPr>
        <p:spPr/>
        <p:txBody>
          <a:bodyPr/>
          <a:lstStyle/>
          <a:p>
            <a:fld id="{02383E7E-9DFE-4A1E-AEC2-D2E19E891C2C}" type="slidenum">
              <a:rPr lang="en-US" smtClean="0"/>
              <a:t>70</a:t>
            </a:fld>
            <a:endParaRPr lang="en-US"/>
          </a:p>
        </p:txBody>
      </p:sp>
      <p:grpSp>
        <p:nvGrpSpPr>
          <p:cNvPr id="18" name="Group 17">
            <a:extLst>
              <a:ext uri="{FF2B5EF4-FFF2-40B4-BE49-F238E27FC236}">
                <a16:creationId xmlns:a16="http://schemas.microsoft.com/office/drawing/2014/main" xmlns="" id="{8F1558E7-D06E-4C9E-B7A8-04BF819976E0}"/>
              </a:ext>
            </a:extLst>
          </p:cNvPr>
          <p:cNvGrpSpPr/>
          <p:nvPr/>
        </p:nvGrpSpPr>
        <p:grpSpPr>
          <a:xfrm>
            <a:off x="3543967" y="1964321"/>
            <a:ext cx="5105400" cy="1323975"/>
            <a:chOff x="3543490" y="2436876"/>
            <a:chExt cx="5105400" cy="1323975"/>
          </a:xfrm>
        </p:grpSpPr>
        <p:sp>
          <p:nvSpPr>
            <p:cNvPr id="19" name="Freeform: Shape 7">
              <a:extLst>
                <a:ext uri="{FF2B5EF4-FFF2-40B4-BE49-F238E27FC236}">
                  <a16:creationId xmlns:a16="http://schemas.microsoft.com/office/drawing/2014/main" xmlns="" id="{DBB7095D-DF89-40FE-9A5D-2C1BFC877382}"/>
                </a:ext>
              </a:extLst>
            </p:cNvPr>
            <p:cNvSpPr/>
            <p:nvPr/>
          </p:nvSpPr>
          <p:spPr>
            <a:xfrm>
              <a:off x="3543490" y="2436876"/>
              <a:ext cx="5105400" cy="1323975"/>
            </a:xfrm>
            <a:custGeom>
              <a:avLst/>
              <a:gdLst>
                <a:gd name="connsiteX0" fmla="*/ 5004721 w 5105400"/>
                <a:gd name="connsiteY0" fmla="*/ 1317403 h 1323975"/>
                <a:gd name="connsiteX1" fmla="*/ 102394 w 5105400"/>
                <a:gd name="connsiteY1" fmla="*/ 1317403 h 1323975"/>
                <a:gd name="connsiteX2" fmla="*/ 7144 w 5105400"/>
                <a:gd name="connsiteY2" fmla="*/ 1222153 h 1323975"/>
                <a:gd name="connsiteX3" fmla="*/ 7144 w 5105400"/>
                <a:gd name="connsiteY3" fmla="*/ 102394 h 1323975"/>
                <a:gd name="connsiteX4" fmla="*/ 102394 w 5105400"/>
                <a:gd name="connsiteY4" fmla="*/ 7144 h 1323975"/>
                <a:gd name="connsiteX5" fmla="*/ 5004721 w 5105400"/>
                <a:gd name="connsiteY5" fmla="*/ 7144 h 1323975"/>
                <a:gd name="connsiteX6" fmla="*/ 5099971 w 5105400"/>
                <a:gd name="connsiteY6" fmla="*/ 102394 h 1323975"/>
                <a:gd name="connsiteX7" fmla="*/ 5099971 w 5105400"/>
                <a:gd name="connsiteY7" fmla="*/ 1222153 h 1323975"/>
                <a:gd name="connsiteX8" fmla="*/ 5004721 w 5105400"/>
                <a:gd name="connsiteY8" fmla="*/ 1317403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5400" h="1323975">
                  <a:moveTo>
                    <a:pt x="5004721" y="1317403"/>
                  </a:moveTo>
                  <a:lnTo>
                    <a:pt x="102394" y="1317403"/>
                  </a:lnTo>
                  <a:cubicBezTo>
                    <a:pt x="49816" y="1317403"/>
                    <a:pt x="7144" y="1274731"/>
                    <a:pt x="7144" y="1222153"/>
                  </a:cubicBezTo>
                  <a:lnTo>
                    <a:pt x="7144" y="102394"/>
                  </a:lnTo>
                  <a:cubicBezTo>
                    <a:pt x="7144" y="49816"/>
                    <a:pt x="49816" y="7144"/>
                    <a:pt x="102394" y="7144"/>
                  </a:cubicBezTo>
                  <a:lnTo>
                    <a:pt x="5004721" y="7144"/>
                  </a:lnTo>
                  <a:cubicBezTo>
                    <a:pt x="5057299" y="7144"/>
                    <a:pt x="5099971" y="49816"/>
                    <a:pt x="5099971" y="102394"/>
                  </a:cubicBezTo>
                  <a:lnTo>
                    <a:pt x="5099971" y="1222153"/>
                  </a:lnTo>
                  <a:cubicBezTo>
                    <a:pt x="5099971" y="1274826"/>
                    <a:pt x="5057394" y="1317403"/>
                    <a:pt x="5004721" y="1317403"/>
                  </a:cubicBezTo>
                  <a:close/>
                </a:path>
              </a:pathLst>
            </a:custGeom>
            <a:solidFill>
              <a:srgbClr val="0A1931"/>
            </a:solidFill>
            <a:ln w="9525" cap="flat">
              <a:noFill/>
              <a:prstDash val="solid"/>
              <a:miter/>
            </a:ln>
          </p:spPr>
          <p:txBody>
            <a:bodyPr rtlCol="0" anchor="ctr"/>
            <a:lstStyle/>
            <a:p>
              <a:endParaRPr lang="en-US" dirty="0"/>
            </a:p>
          </p:txBody>
        </p:sp>
        <p:grpSp>
          <p:nvGrpSpPr>
            <p:cNvPr id="20" name="Group 19">
              <a:extLst>
                <a:ext uri="{FF2B5EF4-FFF2-40B4-BE49-F238E27FC236}">
                  <a16:creationId xmlns:a16="http://schemas.microsoft.com/office/drawing/2014/main" xmlns="" id="{93B49959-5514-4078-BEF2-9B0C9EBCEB11}"/>
                </a:ext>
              </a:extLst>
            </p:cNvPr>
            <p:cNvGrpSpPr/>
            <p:nvPr/>
          </p:nvGrpSpPr>
          <p:grpSpPr>
            <a:xfrm>
              <a:off x="7502557" y="2701734"/>
              <a:ext cx="638841" cy="590550"/>
              <a:chOff x="7502557" y="2701734"/>
              <a:chExt cx="638841" cy="590550"/>
            </a:xfrm>
          </p:grpSpPr>
          <p:sp>
            <p:nvSpPr>
              <p:cNvPr id="25" name="Freeform: Shape 8">
                <a:extLst>
                  <a:ext uri="{FF2B5EF4-FFF2-40B4-BE49-F238E27FC236}">
                    <a16:creationId xmlns:a16="http://schemas.microsoft.com/office/drawing/2014/main" xmlns="" id="{55850F6A-0F2F-40B1-8B18-8A297D774B8C}"/>
                  </a:ext>
                </a:extLst>
              </p:cNvPr>
              <p:cNvSpPr/>
              <p:nvPr/>
            </p:nvSpPr>
            <p:spPr>
              <a:xfrm>
                <a:off x="7655623" y="2701734"/>
                <a:ext cx="485775" cy="590550"/>
              </a:xfrm>
              <a:custGeom>
                <a:avLst/>
                <a:gdLst>
                  <a:gd name="connsiteX0" fmla="*/ 7430 w 485775"/>
                  <a:gd name="connsiteY0" fmla="*/ 565531 h 590550"/>
                  <a:gd name="connsiteX1" fmla="*/ 11239 w 485775"/>
                  <a:gd name="connsiteY1" fmla="*/ 566484 h 590550"/>
                  <a:gd name="connsiteX2" fmla="*/ 106204 w 485775"/>
                  <a:gd name="connsiteY2" fmla="*/ 581247 h 590550"/>
                  <a:gd name="connsiteX3" fmla="*/ 215646 w 485775"/>
                  <a:gd name="connsiteY3" fmla="*/ 590582 h 590550"/>
                  <a:gd name="connsiteX4" fmla="*/ 309086 w 485775"/>
                  <a:gd name="connsiteY4" fmla="*/ 589820 h 590550"/>
                  <a:gd name="connsiteX5" fmla="*/ 355473 w 485775"/>
                  <a:gd name="connsiteY5" fmla="*/ 583819 h 590550"/>
                  <a:gd name="connsiteX6" fmla="*/ 392049 w 485775"/>
                  <a:gd name="connsiteY6" fmla="*/ 552958 h 590550"/>
                  <a:gd name="connsiteX7" fmla="*/ 396240 w 485775"/>
                  <a:gd name="connsiteY7" fmla="*/ 528765 h 590550"/>
                  <a:gd name="connsiteX8" fmla="*/ 406622 w 485775"/>
                  <a:gd name="connsiteY8" fmla="*/ 512477 h 590550"/>
                  <a:gd name="connsiteX9" fmla="*/ 435673 w 485775"/>
                  <a:gd name="connsiteY9" fmla="*/ 478854 h 590550"/>
                  <a:gd name="connsiteX10" fmla="*/ 433578 w 485775"/>
                  <a:gd name="connsiteY10" fmla="*/ 438182 h 590550"/>
                  <a:gd name="connsiteX11" fmla="*/ 438817 w 485775"/>
                  <a:gd name="connsiteY11" fmla="*/ 417608 h 590550"/>
                  <a:gd name="connsiteX12" fmla="*/ 441674 w 485775"/>
                  <a:gd name="connsiteY12" fmla="*/ 415322 h 590550"/>
                  <a:gd name="connsiteX13" fmla="*/ 474916 w 485775"/>
                  <a:gd name="connsiteY13" fmla="*/ 346456 h 590550"/>
                  <a:gd name="connsiteX14" fmla="*/ 468154 w 485775"/>
                  <a:gd name="connsiteY14" fmla="*/ 314166 h 590550"/>
                  <a:gd name="connsiteX15" fmla="*/ 468535 w 485775"/>
                  <a:gd name="connsiteY15" fmla="*/ 300546 h 590550"/>
                  <a:gd name="connsiteX16" fmla="*/ 480822 w 485775"/>
                  <a:gd name="connsiteY16" fmla="*/ 269970 h 590550"/>
                  <a:gd name="connsiteX17" fmla="*/ 462915 w 485775"/>
                  <a:gd name="connsiteY17" fmla="*/ 218726 h 590550"/>
                  <a:gd name="connsiteX18" fmla="*/ 417100 w 485775"/>
                  <a:gd name="connsiteY18" fmla="*/ 200628 h 590550"/>
                  <a:gd name="connsiteX19" fmla="*/ 330137 w 485775"/>
                  <a:gd name="connsiteY19" fmla="*/ 200343 h 590550"/>
                  <a:gd name="connsiteX20" fmla="*/ 258413 w 485775"/>
                  <a:gd name="connsiteY20" fmla="*/ 216059 h 590550"/>
                  <a:gd name="connsiteX21" fmla="*/ 247459 w 485775"/>
                  <a:gd name="connsiteY21" fmla="*/ 215583 h 590550"/>
                  <a:gd name="connsiteX22" fmla="*/ 241268 w 485775"/>
                  <a:gd name="connsiteY22" fmla="*/ 194532 h 590550"/>
                  <a:gd name="connsiteX23" fmla="*/ 261175 w 485775"/>
                  <a:gd name="connsiteY23" fmla="*/ 140526 h 590550"/>
                  <a:gd name="connsiteX24" fmla="*/ 261938 w 485775"/>
                  <a:gd name="connsiteY24" fmla="*/ 56991 h 590550"/>
                  <a:gd name="connsiteX25" fmla="*/ 246316 w 485775"/>
                  <a:gd name="connsiteY25" fmla="*/ 17558 h 590550"/>
                  <a:gd name="connsiteX26" fmla="*/ 218027 w 485775"/>
                  <a:gd name="connsiteY26" fmla="*/ 9843 h 590550"/>
                  <a:gd name="connsiteX27" fmla="*/ 206502 w 485775"/>
                  <a:gd name="connsiteY27" fmla="*/ 22987 h 590550"/>
                  <a:gd name="connsiteX28" fmla="*/ 182880 w 485775"/>
                  <a:gd name="connsiteY28" fmla="*/ 66707 h 590550"/>
                  <a:gd name="connsiteX29" fmla="*/ 121444 w 485775"/>
                  <a:gd name="connsiteY29" fmla="*/ 166434 h 590550"/>
                  <a:gd name="connsiteX30" fmla="*/ 51149 w 485775"/>
                  <a:gd name="connsiteY30" fmla="*/ 253301 h 590550"/>
                  <a:gd name="connsiteX31" fmla="*/ 10478 w 485775"/>
                  <a:gd name="connsiteY31" fmla="*/ 281305 h 590550"/>
                  <a:gd name="connsiteX32" fmla="*/ 7334 w 485775"/>
                  <a:gd name="connsiteY32" fmla="*/ 285972 h 590550"/>
                  <a:gd name="connsiteX33" fmla="*/ 7144 w 485775"/>
                  <a:gd name="connsiteY33" fmla="*/ 422275 h 590550"/>
                  <a:gd name="connsiteX34" fmla="*/ 7430 w 485775"/>
                  <a:gd name="connsiteY34" fmla="*/ 494665 h 590550"/>
                  <a:gd name="connsiteX35" fmla="*/ 7430 w 485775"/>
                  <a:gd name="connsiteY35" fmla="*/ 560197 h 590550"/>
                  <a:gd name="connsiteX36" fmla="*/ 7430 w 485775"/>
                  <a:gd name="connsiteY36" fmla="*/ 56553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5775" h="590550">
                    <a:moveTo>
                      <a:pt x="7430" y="565531"/>
                    </a:moveTo>
                    <a:cubicBezTo>
                      <a:pt x="8858" y="565912"/>
                      <a:pt x="10001" y="566293"/>
                      <a:pt x="11239" y="566484"/>
                    </a:cubicBezTo>
                    <a:cubicBezTo>
                      <a:pt x="42863" y="571437"/>
                      <a:pt x="74486" y="576675"/>
                      <a:pt x="106204" y="581247"/>
                    </a:cubicBezTo>
                    <a:cubicBezTo>
                      <a:pt x="142494" y="586486"/>
                      <a:pt x="179070" y="589915"/>
                      <a:pt x="215646" y="590582"/>
                    </a:cubicBezTo>
                    <a:cubicBezTo>
                      <a:pt x="246793" y="591058"/>
                      <a:pt x="277939" y="590487"/>
                      <a:pt x="309086" y="589820"/>
                    </a:cubicBezTo>
                    <a:cubicBezTo>
                      <a:pt x="324708" y="589439"/>
                      <a:pt x="340233" y="588010"/>
                      <a:pt x="355473" y="583819"/>
                    </a:cubicBezTo>
                    <a:cubicBezTo>
                      <a:pt x="372523" y="579152"/>
                      <a:pt x="386429" y="570675"/>
                      <a:pt x="392049" y="552958"/>
                    </a:cubicBezTo>
                    <a:cubicBezTo>
                      <a:pt x="394525" y="545243"/>
                      <a:pt x="395478" y="536956"/>
                      <a:pt x="396240" y="528765"/>
                    </a:cubicBezTo>
                    <a:cubicBezTo>
                      <a:pt x="396907" y="521240"/>
                      <a:pt x="399669" y="516001"/>
                      <a:pt x="406622" y="512477"/>
                    </a:cubicBezTo>
                    <a:cubicBezTo>
                      <a:pt x="420814" y="505333"/>
                      <a:pt x="430721" y="494093"/>
                      <a:pt x="435673" y="478854"/>
                    </a:cubicBezTo>
                    <a:cubicBezTo>
                      <a:pt x="440150" y="465138"/>
                      <a:pt x="439388" y="451517"/>
                      <a:pt x="433578" y="438182"/>
                    </a:cubicBezTo>
                    <a:cubicBezTo>
                      <a:pt x="429768" y="429419"/>
                      <a:pt x="431197" y="423704"/>
                      <a:pt x="438817" y="417608"/>
                    </a:cubicBezTo>
                    <a:cubicBezTo>
                      <a:pt x="439769" y="416846"/>
                      <a:pt x="440722" y="416084"/>
                      <a:pt x="441674" y="415322"/>
                    </a:cubicBezTo>
                    <a:cubicBezTo>
                      <a:pt x="463296" y="397510"/>
                      <a:pt x="475012" y="374841"/>
                      <a:pt x="474916" y="346456"/>
                    </a:cubicBezTo>
                    <a:cubicBezTo>
                      <a:pt x="474916" y="335217"/>
                      <a:pt x="472250" y="324549"/>
                      <a:pt x="468154" y="314166"/>
                    </a:cubicBezTo>
                    <a:cubicBezTo>
                      <a:pt x="466344" y="309499"/>
                      <a:pt x="466058" y="304927"/>
                      <a:pt x="468535" y="300546"/>
                    </a:cubicBezTo>
                    <a:cubicBezTo>
                      <a:pt x="473869" y="290830"/>
                      <a:pt x="478346" y="280829"/>
                      <a:pt x="480822" y="269970"/>
                    </a:cubicBezTo>
                    <a:cubicBezTo>
                      <a:pt x="485490" y="249110"/>
                      <a:pt x="479965" y="231870"/>
                      <a:pt x="462915" y="218726"/>
                    </a:cubicBezTo>
                    <a:cubicBezTo>
                      <a:pt x="449389" y="208343"/>
                      <a:pt x="433578" y="203581"/>
                      <a:pt x="417100" y="200628"/>
                    </a:cubicBezTo>
                    <a:cubicBezTo>
                      <a:pt x="388144" y="195390"/>
                      <a:pt x="359093" y="196437"/>
                      <a:pt x="330137" y="200343"/>
                    </a:cubicBezTo>
                    <a:cubicBezTo>
                      <a:pt x="305753" y="203581"/>
                      <a:pt x="282035" y="209296"/>
                      <a:pt x="258413" y="216059"/>
                    </a:cubicBezTo>
                    <a:cubicBezTo>
                      <a:pt x="255080" y="217011"/>
                      <a:pt x="250793" y="216726"/>
                      <a:pt x="247459" y="215583"/>
                    </a:cubicBezTo>
                    <a:cubicBezTo>
                      <a:pt x="239363" y="212630"/>
                      <a:pt x="236697" y="203105"/>
                      <a:pt x="241268" y="194532"/>
                    </a:cubicBezTo>
                    <a:cubicBezTo>
                      <a:pt x="250413" y="177387"/>
                      <a:pt x="256984" y="159385"/>
                      <a:pt x="261175" y="140526"/>
                    </a:cubicBezTo>
                    <a:cubicBezTo>
                      <a:pt x="267462" y="112808"/>
                      <a:pt x="267367" y="84900"/>
                      <a:pt x="261938" y="56991"/>
                    </a:cubicBezTo>
                    <a:cubicBezTo>
                      <a:pt x="259175" y="42894"/>
                      <a:pt x="255080" y="29274"/>
                      <a:pt x="246316" y="17558"/>
                    </a:cubicBezTo>
                    <a:cubicBezTo>
                      <a:pt x="238601" y="7271"/>
                      <a:pt x="228315" y="4413"/>
                      <a:pt x="218027" y="9843"/>
                    </a:cubicBezTo>
                    <a:cubicBezTo>
                      <a:pt x="212598" y="12795"/>
                      <a:pt x="209359" y="17653"/>
                      <a:pt x="206502" y="22987"/>
                    </a:cubicBezTo>
                    <a:cubicBezTo>
                      <a:pt x="198787" y="37656"/>
                      <a:pt x="190976" y="52229"/>
                      <a:pt x="182880" y="66707"/>
                    </a:cubicBezTo>
                    <a:cubicBezTo>
                      <a:pt x="163735" y="100711"/>
                      <a:pt x="143542" y="134239"/>
                      <a:pt x="121444" y="166434"/>
                    </a:cubicBezTo>
                    <a:cubicBezTo>
                      <a:pt x="100299" y="197294"/>
                      <a:pt x="78200" y="227298"/>
                      <a:pt x="51149" y="253301"/>
                    </a:cubicBezTo>
                    <a:cubicBezTo>
                      <a:pt x="39148" y="264827"/>
                      <a:pt x="26289" y="275209"/>
                      <a:pt x="10478" y="281305"/>
                    </a:cubicBezTo>
                    <a:cubicBezTo>
                      <a:pt x="7906" y="282258"/>
                      <a:pt x="7334" y="283591"/>
                      <a:pt x="7334" y="285972"/>
                    </a:cubicBezTo>
                    <a:cubicBezTo>
                      <a:pt x="7334" y="331407"/>
                      <a:pt x="7144" y="376841"/>
                      <a:pt x="7144" y="422275"/>
                    </a:cubicBezTo>
                    <a:cubicBezTo>
                      <a:pt x="7144" y="446373"/>
                      <a:pt x="7334" y="470472"/>
                      <a:pt x="7430" y="494665"/>
                    </a:cubicBezTo>
                    <a:cubicBezTo>
                      <a:pt x="7430" y="516477"/>
                      <a:pt x="7430" y="538385"/>
                      <a:pt x="7430" y="560197"/>
                    </a:cubicBezTo>
                    <a:cubicBezTo>
                      <a:pt x="7430" y="561912"/>
                      <a:pt x="7430" y="563626"/>
                      <a:pt x="7430" y="565531"/>
                    </a:cubicBezTo>
                    <a:close/>
                  </a:path>
                </a:pathLst>
              </a:custGeom>
              <a:solidFill>
                <a:srgbClr val="FFFFFF"/>
              </a:solidFill>
              <a:ln w="9525" cap="flat">
                <a:noFill/>
                <a:prstDash val="solid"/>
                <a:miter/>
              </a:ln>
            </p:spPr>
            <p:txBody>
              <a:bodyPr rtlCol="0" anchor="ctr"/>
              <a:lstStyle/>
              <a:p>
                <a:endParaRPr lang="en-US"/>
              </a:p>
            </p:txBody>
          </p:sp>
          <p:sp>
            <p:nvSpPr>
              <p:cNvPr id="26" name="Freeform: Shape 9">
                <a:extLst>
                  <a:ext uri="{FF2B5EF4-FFF2-40B4-BE49-F238E27FC236}">
                    <a16:creationId xmlns:a16="http://schemas.microsoft.com/office/drawing/2014/main" xmlns="" id="{6FF952C9-0F21-4784-8C8B-0B763F559AA8}"/>
                  </a:ext>
                </a:extLst>
              </p:cNvPr>
              <p:cNvSpPr/>
              <p:nvPr/>
            </p:nvSpPr>
            <p:spPr>
              <a:xfrm>
                <a:off x="7502557" y="2956941"/>
                <a:ext cx="133350" cy="333375"/>
              </a:xfrm>
              <a:custGeom>
                <a:avLst/>
                <a:gdLst>
                  <a:gd name="connsiteX0" fmla="*/ 7144 w 133350"/>
                  <a:gd name="connsiteY0" fmla="*/ 328231 h 333375"/>
                  <a:gd name="connsiteX1" fmla="*/ 131064 w 133350"/>
                  <a:gd name="connsiteY1" fmla="*/ 328231 h 333375"/>
                  <a:gd name="connsiteX2" fmla="*/ 131064 w 133350"/>
                  <a:gd name="connsiteY2" fmla="*/ 7144 h 333375"/>
                  <a:gd name="connsiteX3" fmla="*/ 7144 w 133350"/>
                  <a:gd name="connsiteY3" fmla="*/ 7144 h 333375"/>
                  <a:gd name="connsiteX4" fmla="*/ 7144 w 133350"/>
                  <a:gd name="connsiteY4" fmla="*/ 328231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33375">
                    <a:moveTo>
                      <a:pt x="7144" y="328231"/>
                    </a:moveTo>
                    <a:cubicBezTo>
                      <a:pt x="48578" y="328231"/>
                      <a:pt x="89821" y="328231"/>
                      <a:pt x="131064" y="328231"/>
                    </a:cubicBezTo>
                    <a:cubicBezTo>
                      <a:pt x="131064" y="221075"/>
                      <a:pt x="131064" y="114205"/>
                      <a:pt x="131064" y="7144"/>
                    </a:cubicBezTo>
                    <a:cubicBezTo>
                      <a:pt x="89631" y="7144"/>
                      <a:pt x="48483" y="7144"/>
                      <a:pt x="7144" y="7144"/>
                    </a:cubicBezTo>
                    <a:cubicBezTo>
                      <a:pt x="7144" y="114395"/>
                      <a:pt x="7144" y="221171"/>
                      <a:pt x="7144" y="328231"/>
                    </a:cubicBezTo>
                    <a:close/>
                  </a:path>
                </a:pathLst>
              </a:custGeom>
              <a:solidFill>
                <a:srgbClr val="FFFFFF"/>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xmlns="" id="{A01D1509-578B-4351-9798-457B5A115C6E}"/>
                </a:ext>
              </a:extLst>
            </p:cNvPr>
            <p:cNvGrpSpPr/>
            <p:nvPr/>
          </p:nvGrpSpPr>
          <p:grpSpPr>
            <a:xfrm>
              <a:off x="4102354" y="2701734"/>
              <a:ext cx="637762" cy="590550"/>
              <a:chOff x="4102354" y="2701734"/>
              <a:chExt cx="637762" cy="590550"/>
            </a:xfrm>
          </p:grpSpPr>
          <p:sp>
            <p:nvSpPr>
              <p:cNvPr id="23" name="Freeform: Shape 10">
                <a:extLst>
                  <a:ext uri="{FF2B5EF4-FFF2-40B4-BE49-F238E27FC236}">
                    <a16:creationId xmlns:a16="http://schemas.microsoft.com/office/drawing/2014/main" xmlns="" id="{B4B4D09B-5BD7-46A6-B037-F20B9E3463C1}"/>
                  </a:ext>
                </a:extLst>
              </p:cNvPr>
              <p:cNvSpPr/>
              <p:nvPr/>
            </p:nvSpPr>
            <p:spPr>
              <a:xfrm>
                <a:off x="4102354" y="2701734"/>
                <a:ext cx="485775" cy="590550"/>
              </a:xfrm>
              <a:custGeom>
                <a:avLst/>
                <a:gdLst>
                  <a:gd name="connsiteX0" fmla="*/ 482124 w 485775"/>
                  <a:gd name="connsiteY0" fmla="*/ 565531 h 590550"/>
                  <a:gd name="connsiteX1" fmla="*/ 478314 w 485775"/>
                  <a:gd name="connsiteY1" fmla="*/ 566484 h 590550"/>
                  <a:gd name="connsiteX2" fmla="*/ 383349 w 485775"/>
                  <a:gd name="connsiteY2" fmla="*/ 581247 h 590550"/>
                  <a:gd name="connsiteX3" fmla="*/ 273907 w 485775"/>
                  <a:gd name="connsiteY3" fmla="*/ 590582 h 590550"/>
                  <a:gd name="connsiteX4" fmla="*/ 180467 w 485775"/>
                  <a:gd name="connsiteY4" fmla="*/ 589820 h 590550"/>
                  <a:gd name="connsiteX5" fmla="*/ 134080 w 485775"/>
                  <a:gd name="connsiteY5" fmla="*/ 583819 h 590550"/>
                  <a:gd name="connsiteX6" fmla="*/ 97504 w 485775"/>
                  <a:gd name="connsiteY6" fmla="*/ 552958 h 590550"/>
                  <a:gd name="connsiteX7" fmla="*/ 93313 w 485775"/>
                  <a:gd name="connsiteY7" fmla="*/ 528765 h 590550"/>
                  <a:gd name="connsiteX8" fmla="*/ 82931 w 485775"/>
                  <a:gd name="connsiteY8" fmla="*/ 512477 h 590550"/>
                  <a:gd name="connsiteX9" fmla="*/ 53880 w 485775"/>
                  <a:gd name="connsiteY9" fmla="*/ 478854 h 590550"/>
                  <a:gd name="connsiteX10" fmla="*/ 55975 w 485775"/>
                  <a:gd name="connsiteY10" fmla="*/ 438182 h 590550"/>
                  <a:gd name="connsiteX11" fmla="*/ 50736 w 485775"/>
                  <a:gd name="connsiteY11" fmla="*/ 417608 h 590550"/>
                  <a:gd name="connsiteX12" fmla="*/ 47879 w 485775"/>
                  <a:gd name="connsiteY12" fmla="*/ 415322 h 590550"/>
                  <a:gd name="connsiteX13" fmla="*/ 14637 w 485775"/>
                  <a:gd name="connsiteY13" fmla="*/ 346456 h 590550"/>
                  <a:gd name="connsiteX14" fmla="*/ 21399 w 485775"/>
                  <a:gd name="connsiteY14" fmla="*/ 314166 h 590550"/>
                  <a:gd name="connsiteX15" fmla="*/ 21018 w 485775"/>
                  <a:gd name="connsiteY15" fmla="*/ 300546 h 590550"/>
                  <a:gd name="connsiteX16" fmla="*/ 8731 w 485775"/>
                  <a:gd name="connsiteY16" fmla="*/ 269970 h 590550"/>
                  <a:gd name="connsiteX17" fmla="*/ 26638 w 485775"/>
                  <a:gd name="connsiteY17" fmla="*/ 218726 h 590550"/>
                  <a:gd name="connsiteX18" fmla="*/ 72453 w 485775"/>
                  <a:gd name="connsiteY18" fmla="*/ 200628 h 590550"/>
                  <a:gd name="connsiteX19" fmla="*/ 159417 w 485775"/>
                  <a:gd name="connsiteY19" fmla="*/ 200343 h 590550"/>
                  <a:gd name="connsiteX20" fmla="*/ 231140 w 485775"/>
                  <a:gd name="connsiteY20" fmla="*/ 216059 h 590550"/>
                  <a:gd name="connsiteX21" fmla="*/ 242094 w 485775"/>
                  <a:gd name="connsiteY21" fmla="*/ 215583 h 590550"/>
                  <a:gd name="connsiteX22" fmla="*/ 248285 w 485775"/>
                  <a:gd name="connsiteY22" fmla="*/ 194532 h 590550"/>
                  <a:gd name="connsiteX23" fmla="*/ 228378 w 485775"/>
                  <a:gd name="connsiteY23" fmla="*/ 140526 h 590550"/>
                  <a:gd name="connsiteX24" fmla="*/ 227616 w 485775"/>
                  <a:gd name="connsiteY24" fmla="*/ 56991 h 590550"/>
                  <a:gd name="connsiteX25" fmla="*/ 243237 w 485775"/>
                  <a:gd name="connsiteY25" fmla="*/ 17558 h 590550"/>
                  <a:gd name="connsiteX26" fmla="*/ 271526 w 485775"/>
                  <a:gd name="connsiteY26" fmla="*/ 9843 h 590550"/>
                  <a:gd name="connsiteX27" fmla="*/ 283051 w 485775"/>
                  <a:gd name="connsiteY27" fmla="*/ 22987 h 590550"/>
                  <a:gd name="connsiteX28" fmla="*/ 306673 w 485775"/>
                  <a:gd name="connsiteY28" fmla="*/ 66707 h 590550"/>
                  <a:gd name="connsiteX29" fmla="*/ 368109 w 485775"/>
                  <a:gd name="connsiteY29" fmla="*/ 166434 h 590550"/>
                  <a:gd name="connsiteX30" fmla="*/ 438404 w 485775"/>
                  <a:gd name="connsiteY30" fmla="*/ 253301 h 590550"/>
                  <a:gd name="connsiteX31" fmla="*/ 479076 w 485775"/>
                  <a:gd name="connsiteY31" fmla="*/ 281305 h 590550"/>
                  <a:gd name="connsiteX32" fmla="*/ 482219 w 485775"/>
                  <a:gd name="connsiteY32" fmla="*/ 285972 h 590550"/>
                  <a:gd name="connsiteX33" fmla="*/ 482409 w 485775"/>
                  <a:gd name="connsiteY33" fmla="*/ 422275 h 590550"/>
                  <a:gd name="connsiteX34" fmla="*/ 482124 w 485775"/>
                  <a:gd name="connsiteY34" fmla="*/ 494665 h 590550"/>
                  <a:gd name="connsiteX35" fmla="*/ 482124 w 485775"/>
                  <a:gd name="connsiteY35" fmla="*/ 560197 h 590550"/>
                  <a:gd name="connsiteX36" fmla="*/ 482124 w 485775"/>
                  <a:gd name="connsiteY36" fmla="*/ 56553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5775" h="590550">
                    <a:moveTo>
                      <a:pt x="482124" y="565531"/>
                    </a:moveTo>
                    <a:cubicBezTo>
                      <a:pt x="480695" y="565912"/>
                      <a:pt x="479552" y="566293"/>
                      <a:pt x="478314" y="566484"/>
                    </a:cubicBezTo>
                    <a:cubicBezTo>
                      <a:pt x="446691" y="571437"/>
                      <a:pt x="415068" y="576675"/>
                      <a:pt x="383349" y="581247"/>
                    </a:cubicBezTo>
                    <a:cubicBezTo>
                      <a:pt x="347059" y="586486"/>
                      <a:pt x="310483" y="589915"/>
                      <a:pt x="273907" y="590582"/>
                    </a:cubicBezTo>
                    <a:cubicBezTo>
                      <a:pt x="242760" y="591058"/>
                      <a:pt x="211614" y="590487"/>
                      <a:pt x="180467" y="589820"/>
                    </a:cubicBezTo>
                    <a:cubicBezTo>
                      <a:pt x="164846" y="589439"/>
                      <a:pt x="149320" y="588010"/>
                      <a:pt x="134080" y="583819"/>
                    </a:cubicBezTo>
                    <a:cubicBezTo>
                      <a:pt x="117031" y="579152"/>
                      <a:pt x="103124" y="570675"/>
                      <a:pt x="97504" y="552958"/>
                    </a:cubicBezTo>
                    <a:cubicBezTo>
                      <a:pt x="95028" y="545243"/>
                      <a:pt x="94075" y="536956"/>
                      <a:pt x="93313" y="528765"/>
                    </a:cubicBezTo>
                    <a:cubicBezTo>
                      <a:pt x="92647" y="521240"/>
                      <a:pt x="89884" y="516001"/>
                      <a:pt x="82931" y="512477"/>
                    </a:cubicBezTo>
                    <a:cubicBezTo>
                      <a:pt x="68739" y="505333"/>
                      <a:pt x="58833" y="494093"/>
                      <a:pt x="53880" y="478854"/>
                    </a:cubicBezTo>
                    <a:cubicBezTo>
                      <a:pt x="49403" y="465138"/>
                      <a:pt x="50165" y="451517"/>
                      <a:pt x="55975" y="438182"/>
                    </a:cubicBezTo>
                    <a:cubicBezTo>
                      <a:pt x="59785" y="429419"/>
                      <a:pt x="58356" y="423704"/>
                      <a:pt x="50736" y="417608"/>
                    </a:cubicBezTo>
                    <a:cubicBezTo>
                      <a:pt x="49784" y="416846"/>
                      <a:pt x="48831" y="416084"/>
                      <a:pt x="47879" y="415322"/>
                    </a:cubicBezTo>
                    <a:cubicBezTo>
                      <a:pt x="26257" y="397510"/>
                      <a:pt x="14541" y="374841"/>
                      <a:pt x="14637" y="346456"/>
                    </a:cubicBezTo>
                    <a:cubicBezTo>
                      <a:pt x="14637" y="335217"/>
                      <a:pt x="17304" y="324549"/>
                      <a:pt x="21399" y="314166"/>
                    </a:cubicBezTo>
                    <a:cubicBezTo>
                      <a:pt x="23209" y="309499"/>
                      <a:pt x="23495" y="304927"/>
                      <a:pt x="21018" y="300546"/>
                    </a:cubicBezTo>
                    <a:cubicBezTo>
                      <a:pt x="15684" y="290830"/>
                      <a:pt x="11208" y="280829"/>
                      <a:pt x="8731" y="269970"/>
                    </a:cubicBezTo>
                    <a:cubicBezTo>
                      <a:pt x="4064" y="249110"/>
                      <a:pt x="9589" y="231870"/>
                      <a:pt x="26638" y="218726"/>
                    </a:cubicBezTo>
                    <a:cubicBezTo>
                      <a:pt x="40164" y="208343"/>
                      <a:pt x="55975" y="203581"/>
                      <a:pt x="72453" y="200628"/>
                    </a:cubicBezTo>
                    <a:cubicBezTo>
                      <a:pt x="101409" y="195390"/>
                      <a:pt x="130461" y="196437"/>
                      <a:pt x="159417" y="200343"/>
                    </a:cubicBezTo>
                    <a:cubicBezTo>
                      <a:pt x="183801" y="203581"/>
                      <a:pt x="207518" y="209296"/>
                      <a:pt x="231140" y="216059"/>
                    </a:cubicBezTo>
                    <a:cubicBezTo>
                      <a:pt x="234474" y="217011"/>
                      <a:pt x="238760" y="216726"/>
                      <a:pt x="242094" y="215583"/>
                    </a:cubicBezTo>
                    <a:cubicBezTo>
                      <a:pt x="250190" y="212630"/>
                      <a:pt x="252857" y="203105"/>
                      <a:pt x="248285" y="194532"/>
                    </a:cubicBezTo>
                    <a:cubicBezTo>
                      <a:pt x="239141" y="177387"/>
                      <a:pt x="232569" y="159385"/>
                      <a:pt x="228378" y="140526"/>
                    </a:cubicBezTo>
                    <a:cubicBezTo>
                      <a:pt x="222091" y="112808"/>
                      <a:pt x="222186" y="84900"/>
                      <a:pt x="227616" y="56991"/>
                    </a:cubicBezTo>
                    <a:cubicBezTo>
                      <a:pt x="230378" y="42894"/>
                      <a:pt x="234474" y="29274"/>
                      <a:pt x="243237" y="17558"/>
                    </a:cubicBezTo>
                    <a:cubicBezTo>
                      <a:pt x="250952" y="7271"/>
                      <a:pt x="261239" y="4413"/>
                      <a:pt x="271526" y="9843"/>
                    </a:cubicBezTo>
                    <a:cubicBezTo>
                      <a:pt x="276955" y="12795"/>
                      <a:pt x="280194" y="17653"/>
                      <a:pt x="283051" y="22987"/>
                    </a:cubicBezTo>
                    <a:cubicBezTo>
                      <a:pt x="290766" y="37656"/>
                      <a:pt x="298577" y="52229"/>
                      <a:pt x="306673" y="66707"/>
                    </a:cubicBezTo>
                    <a:cubicBezTo>
                      <a:pt x="325818" y="100711"/>
                      <a:pt x="346011" y="134239"/>
                      <a:pt x="368109" y="166434"/>
                    </a:cubicBezTo>
                    <a:cubicBezTo>
                      <a:pt x="389255" y="197294"/>
                      <a:pt x="411353" y="227298"/>
                      <a:pt x="438404" y="253301"/>
                    </a:cubicBezTo>
                    <a:cubicBezTo>
                      <a:pt x="450406" y="264827"/>
                      <a:pt x="463264" y="275209"/>
                      <a:pt x="479076" y="281305"/>
                    </a:cubicBezTo>
                    <a:cubicBezTo>
                      <a:pt x="481648" y="282258"/>
                      <a:pt x="482219" y="283591"/>
                      <a:pt x="482219" y="285972"/>
                    </a:cubicBezTo>
                    <a:cubicBezTo>
                      <a:pt x="482219" y="331407"/>
                      <a:pt x="482409" y="376841"/>
                      <a:pt x="482409" y="422275"/>
                    </a:cubicBezTo>
                    <a:cubicBezTo>
                      <a:pt x="482409" y="446373"/>
                      <a:pt x="482219" y="470472"/>
                      <a:pt x="482124" y="494665"/>
                    </a:cubicBezTo>
                    <a:cubicBezTo>
                      <a:pt x="482124" y="516477"/>
                      <a:pt x="482124" y="538385"/>
                      <a:pt x="482124" y="560197"/>
                    </a:cubicBezTo>
                    <a:cubicBezTo>
                      <a:pt x="482124" y="561912"/>
                      <a:pt x="482124" y="563626"/>
                      <a:pt x="482124" y="565531"/>
                    </a:cubicBezTo>
                    <a:close/>
                  </a:path>
                </a:pathLst>
              </a:custGeom>
              <a:solidFill>
                <a:srgbClr val="FFFFFF"/>
              </a:solidFill>
              <a:ln w="9525" cap="flat">
                <a:noFill/>
                <a:prstDash val="solid"/>
                <a:miter/>
              </a:ln>
            </p:spPr>
            <p:txBody>
              <a:bodyPr rtlCol="0" anchor="ctr"/>
              <a:lstStyle/>
              <a:p>
                <a:endParaRPr lang="en-US"/>
              </a:p>
            </p:txBody>
          </p:sp>
          <p:sp>
            <p:nvSpPr>
              <p:cNvPr id="24" name="Freeform: Shape 11">
                <a:extLst>
                  <a:ext uri="{FF2B5EF4-FFF2-40B4-BE49-F238E27FC236}">
                    <a16:creationId xmlns:a16="http://schemas.microsoft.com/office/drawing/2014/main" xmlns="" id="{8406DDD5-A9AA-49BD-A0B0-83BA01C01CBF}"/>
                  </a:ext>
                </a:extLst>
              </p:cNvPr>
              <p:cNvSpPr/>
              <p:nvPr/>
            </p:nvSpPr>
            <p:spPr>
              <a:xfrm>
                <a:off x="4606766" y="2956941"/>
                <a:ext cx="133350" cy="333375"/>
              </a:xfrm>
              <a:custGeom>
                <a:avLst/>
                <a:gdLst>
                  <a:gd name="connsiteX0" fmla="*/ 131064 w 133350"/>
                  <a:gd name="connsiteY0" fmla="*/ 328231 h 333375"/>
                  <a:gd name="connsiteX1" fmla="*/ 7144 w 133350"/>
                  <a:gd name="connsiteY1" fmla="*/ 328231 h 333375"/>
                  <a:gd name="connsiteX2" fmla="*/ 7144 w 133350"/>
                  <a:gd name="connsiteY2" fmla="*/ 7144 h 333375"/>
                  <a:gd name="connsiteX3" fmla="*/ 131064 w 133350"/>
                  <a:gd name="connsiteY3" fmla="*/ 7144 h 333375"/>
                  <a:gd name="connsiteX4" fmla="*/ 131064 w 133350"/>
                  <a:gd name="connsiteY4" fmla="*/ 328231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33375">
                    <a:moveTo>
                      <a:pt x="131064" y="328231"/>
                    </a:moveTo>
                    <a:cubicBezTo>
                      <a:pt x="89630" y="328231"/>
                      <a:pt x="48387" y="328231"/>
                      <a:pt x="7144" y="328231"/>
                    </a:cubicBezTo>
                    <a:cubicBezTo>
                      <a:pt x="7144" y="221075"/>
                      <a:pt x="7144" y="114205"/>
                      <a:pt x="7144" y="7144"/>
                    </a:cubicBezTo>
                    <a:cubicBezTo>
                      <a:pt x="48578" y="7144"/>
                      <a:pt x="89726" y="7144"/>
                      <a:pt x="131064" y="7144"/>
                    </a:cubicBezTo>
                    <a:cubicBezTo>
                      <a:pt x="131064" y="114395"/>
                      <a:pt x="131064" y="221171"/>
                      <a:pt x="131064" y="328231"/>
                    </a:cubicBezTo>
                    <a:close/>
                  </a:path>
                </a:pathLst>
              </a:custGeom>
              <a:solidFill>
                <a:srgbClr val="FFFFFF"/>
              </a:solidFill>
              <a:ln w="952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xmlns="" id="{CD2EEA76-D42C-449A-892F-AE6DB02D343E}"/>
                </a:ext>
              </a:extLst>
            </p:cNvPr>
            <p:cNvSpPr txBox="1"/>
            <p:nvPr/>
          </p:nvSpPr>
          <p:spPr>
            <a:xfrm>
              <a:off x="4648352" y="2739015"/>
              <a:ext cx="2890536" cy="707886"/>
            </a:xfrm>
            <a:prstGeom prst="rect">
              <a:avLst/>
            </a:prstGeom>
            <a:noFill/>
          </p:spPr>
          <p:txBody>
            <a:bodyPr wrap="none" rtlCol="0">
              <a:spAutoFit/>
            </a:bodyPr>
            <a:lstStyle/>
            <a:p>
              <a:pPr algn="ctr"/>
              <a:r>
                <a:rPr lang="en-US" sz="4000" b="1" dirty="0" smtClean="0">
                  <a:solidFill>
                    <a:schemeClr val="bg1"/>
                  </a:solidFill>
                  <a:latin typeface="+mj-lt"/>
                </a:rPr>
                <a:t>Question?!</a:t>
              </a:r>
              <a:endParaRPr lang="en-US" sz="4000" b="1" dirty="0">
                <a:solidFill>
                  <a:schemeClr val="bg1"/>
                </a:solidFill>
                <a:latin typeface="+mj-lt"/>
              </a:endParaRPr>
            </a:p>
          </p:txBody>
        </p:sp>
      </p:grpSp>
    </p:spTree>
    <p:extLst>
      <p:ext uri="{BB962C8B-B14F-4D97-AF65-F5344CB8AC3E}">
        <p14:creationId xmlns:p14="http://schemas.microsoft.com/office/powerpoint/2010/main" val="2796714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xmlns="" id="{CC4A70A1-C5CF-4C31-9DFF-D7FD65D8F9D7}"/>
              </a:ext>
            </a:extLst>
          </p:cNvPr>
          <p:cNvSpPr/>
          <p:nvPr/>
        </p:nvSpPr>
        <p:spPr>
          <a:xfrm>
            <a:off x="-7144" y="-7144"/>
            <a:ext cx="12201525" cy="6867525"/>
          </a:xfrm>
          <a:custGeom>
            <a:avLst/>
            <a:gdLst>
              <a:gd name="connsiteX0" fmla="*/ 10087927 w 12201525"/>
              <a:gd name="connsiteY0" fmla="*/ 7144 h 6867525"/>
              <a:gd name="connsiteX1" fmla="*/ 8134541 w 12201525"/>
              <a:gd name="connsiteY1" fmla="*/ 465296 h 6867525"/>
              <a:gd name="connsiteX2" fmla="*/ 8132350 w 12201525"/>
              <a:gd name="connsiteY2" fmla="*/ 455962 h 6867525"/>
              <a:gd name="connsiteX3" fmla="*/ 10046017 w 12201525"/>
              <a:gd name="connsiteY3" fmla="*/ 7144 h 6867525"/>
              <a:gd name="connsiteX4" fmla="*/ 10087927 w 12201525"/>
              <a:gd name="connsiteY4" fmla="*/ 7144 h 6867525"/>
              <a:gd name="connsiteX5" fmla="*/ 8132350 w 12201525"/>
              <a:gd name="connsiteY5" fmla="*/ 1094423 h 6867525"/>
              <a:gd name="connsiteX6" fmla="*/ 8134541 w 12201525"/>
              <a:gd name="connsiteY6" fmla="*/ 1103662 h 6867525"/>
              <a:gd name="connsiteX7" fmla="*/ 12200191 w 12201525"/>
              <a:gd name="connsiteY7" fmla="*/ 150114 h 6867525"/>
              <a:gd name="connsiteX8" fmla="*/ 12200191 w 12201525"/>
              <a:gd name="connsiteY8" fmla="*/ 140303 h 6867525"/>
              <a:gd name="connsiteX9" fmla="*/ 8132350 w 12201525"/>
              <a:gd name="connsiteY9" fmla="*/ 1094423 h 6867525"/>
              <a:gd name="connsiteX10" fmla="*/ 8132350 w 12201525"/>
              <a:gd name="connsiteY10" fmla="*/ 1732788 h 6867525"/>
              <a:gd name="connsiteX11" fmla="*/ 8134541 w 12201525"/>
              <a:gd name="connsiteY11" fmla="*/ 1742027 h 6867525"/>
              <a:gd name="connsiteX12" fmla="*/ 12200191 w 12201525"/>
              <a:gd name="connsiteY12" fmla="*/ 788480 h 6867525"/>
              <a:gd name="connsiteX13" fmla="*/ 12200191 w 12201525"/>
              <a:gd name="connsiteY13" fmla="*/ 778764 h 6867525"/>
              <a:gd name="connsiteX14" fmla="*/ 8132350 w 12201525"/>
              <a:gd name="connsiteY14" fmla="*/ 1732788 h 6867525"/>
              <a:gd name="connsiteX15" fmla="*/ 8132350 w 12201525"/>
              <a:gd name="connsiteY15" fmla="*/ 2371154 h 6867525"/>
              <a:gd name="connsiteX16" fmla="*/ 8134541 w 12201525"/>
              <a:gd name="connsiteY16" fmla="*/ 2380488 h 6867525"/>
              <a:gd name="connsiteX17" fmla="*/ 12200191 w 12201525"/>
              <a:gd name="connsiteY17" fmla="*/ 1426940 h 6867525"/>
              <a:gd name="connsiteX18" fmla="*/ 12200191 w 12201525"/>
              <a:gd name="connsiteY18" fmla="*/ 1417130 h 6867525"/>
              <a:gd name="connsiteX19" fmla="*/ 8132350 w 12201525"/>
              <a:gd name="connsiteY19" fmla="*/ 2371154 h 6867525"/>
              <a:gd name="connsiteX20" fmla="*/ 8132350 w 12201525"/>
              <a:gd name="connsiteY20" fmla="*/ 3009614 h 6867525"/>
              <a:gd name="connsiteX21" fmla="*/ 8134541 w 12201525"/>
              <a:gd name="connsiteY21" fmla="*/ 3018854 h 6867525"/>
              <a:gd name="connsiteX22" fmla="*/ 12200191 w 12201525"/>
              <a:gd name="connsiteY22" fmla="*/ 2065306 h 6867525"/>
              <a:gd name="connsiteX23" fmla="*/ 12200191 w 12201525"/>
              <a:gd name="connsiteY23" fmla="*/ 2055495 h 6867525"/>
              <a:gd name="connsiteX24" fmla="*/ 8132350 w 12201525"/>
              <a:gd name="connsiteY24" fmla="*/ 3009614 h 6867525"/>
              <a:gd name="connsiteX25" fmla="*/ 8132350 w 12201525"/>
              <a:gd name="connsiteY25" fmla="*/ 3647980 h 6867525"/>
              <a:gd name="connsiteX26" fmla="*/ 8134541 w 12201525"/>
              <a:gd name="connsiteY26" fmla="*/ 3657219 h 6867525"/>
              <a:gd name="connsiteX27" fmla="*/ 12200191 w 12201525"/>
              <a:gd name="connsiteY27" fmla="*/ 2703671 h 6867525"/>
              <a:gd name="connsiteX28" fmla="*/ 12200191 w 12201525"/>
              <a:gd name="connsiteY28" fmla="*/ 2693861 h 6867525"/>
              <a:gd name="connsiteX29" fmla="*/ 8132350 w 12201525"/>
              <a:gd name="connsiteY29" fmla="*/ 3647980 h 6867525"/>
              <a:gd name="connsiteX30" fmla="*/ 8132350 w 12201525"/>
              <a:gd name="connsiteY30" fmla="*/ 4286346 h 6867525"/>
              <a:gd name="connsiteX31" fmla="*/ 8134541 w 12201525"/>
              <a:gd name="connsiteY31" fmla="*/ 4295680 h 6867525"/>
              <a:gd name="connsiteX32" fmla="*/ 12200191 w 12201525"/>
              <a:gd name="connsiteY32" fmla="*/ 3342132 h 6867525"/>
              <a:gd name="connsiteX33" fmla="*/ 12200191 w 12201525"/>
              <a:gd name="connsiteY33" fmla="*/ 3332321 h 6867525"/>
              <a:gd name="connsiteX34" fmla="*/ 8132350 w 12201525"/>
              <a:gd name="connsiteY34" fmla="*/ 4286346 h 6867525"/>
              <a:gd name="connsiteX35" fmla="*/ 8132350 w 12201525"/>
              <a:gd name="connsiteY35" fmla="*/ 4924806 h 6867525"/>
              <a:gd name="connsiteX36" fmla="*/ 8134541 w 12201525"/>
              <a:gd name="connsiteY36" fmla="*/ 4934046 h 6867525"/>
              <a:gd name="connsiteX37" fmla="*/ 12200191 w 12201525"/>
              <a:gd name="connsiteY37" fmla="*/ 3980498 h 6867525"/>
              <a:gd name="connsiteX38" fmla="*/ 12200191 w 12201525"/>
              <a:gd name="connsiteY38" fmla="*/ 3970687 h 6867525"/>
              <a:gd name="connsiteX39" fmla="*/ 8132350 w 12201525"/>
              <a:gd name="connsiteY39" fmla="*/ 4924806 h 6867525"/>
              <a:gd name="connsiteX40" fmla="*/ 8132350 w 12201525"/>
              <a:gd name="connsiteY40" fmla="*/ 5563172 h 6867525"/>
              <a:gd name="connsiteX41" fmla="*/ 8134541 w 12201525"/>
              <a:gd name="connsiteY41" fmla="*/ 5572411 h 6867525"/>
              <a:gd name="connsiteX42" fmla="*/ 12200191 w 12201525"/>
              <a:gd name="connsiteY42" fmla="*/ 4618863 h 6867525"/>
              <a:gd name="connsiteX43" fmla="*/ 12200191 w 12201525"/>
              <a:gd name="connsiteY43" fmla="*/ 4609053 h 6867525"/>
              <a:gd name="connsiteX44" fmla="*/ 8132350 w 12201525"/>
              <a:gd name="connsiteY44" fmla="*/ 5563172 h 6867525"/>
              <a:gd name="connsiteX45" fmla="*/ 8132350 w 12201525"/>
              <a:gd name="connsiteY45" fmla="*/ 6201537 h 6867525"/>
              <a:gd name="connsiteX46" fmla="*/ 8134541 w 12201525"/>
              <a:gd name="connsiteY46" fmla="*/ 6210776 h 6867525"/>
              <a:gd name="connsiteX47" fmla="*/ 12200191 w 12201525"/>
              <a:gd name="connsiteY47" fmla="*/ 5257229 h 6867525"/>
              <a:gd name="connsiteX48" fmla="*/ 12200191 w 12201525"/>
              <a:gd name="connsiteY48" fmla="*/ 5247513 h 6867525"/>
              <a:gd name="connsiteX49" fmla="*/ 8132350 w 12201525"/>
              <a:gd name="connsiteY49" fmla="*/ 6201537 h 6867525"/>
              <a:gd name="connsiteX50" fmla="*/ 8132350 w 12201525"/>
              <a:gd name="connsiteY50" fmla="*/ 6839903 h 6867525"/>
              <a:gd name="connsiteX51" fmla="*/ 8134541 w 12201525"/>
              <a:gd name="connsiteY51" fmla="*/ 6849237 h 6867525"/>
              <a:gd name="connsiteX52" fmla="*/ 12200191 w 12201525"/>
              <a:gd name="connsiteY52" fmla="*/ 5895689 h 6867525"/>
              <a:gd name="connsiteX53" fmla="*/ 12200191 w 12201525"/>
              <a:gd name="connsiteY53" fmla="*/ 5885879 h 6867525"/>
              <a:gd name="connsiteX54" fmla="*/ 8132350 w 12201525"/>
              <a:gd name="connsiteY54" fmla="*/ 6839903 h 6867525"/>
              <a:gd name="connsiteX55" fmla="*/ 10746867 w 12201525"/>
              <a:gd name="connsiteY55" fmla="*/ 6865144 h 6867525"/>
              <a:gd name="connsiteX56" fmla="*/ 10788682 w 12201525"/>
              <a:gd name="connsiteY56" fmla="*/ 6865144 h 6867525"/>
              <a:gd name="connsiteX57" fmla="*/ 12200191 w 12201525"/>
              <a:gd name="connsiteY57" fmla="*/ 6534055 h 6867525"/>
              <a:gd name="connsiteX58" fmla="*/ 12200191 w 12201525"/>
              <a:gd name="connsiteY58" fmla="*/ 6524244 h 6867525"/>
              <a:gd name="connsiteX59" fmla="*/ 10746867 w 12201525"/>
              <a:gd name="connsiteY59" fmla="*/ 6865144 h 6867525"/>
              <a:gd name="connsiteX60" fmla="*/ 2663381 w 12201525"/>
              <a:gd name="connsiteY60" fmla="*/ 7144 h 6867525"/>
              <a:gd name="connsiteX61" fmla="*/ 2621661 w 12201525"/>
              <a:gd name="connsiteY61" fmla="*/ 7144 h 6867525"/>
              <a:gd name="connsiteX62" fmla="*/ 4574953 w 12201525"/>
              <a:gd name="connsiteY62" fmla="*/ 465296 h 6867525"/>
              <a:gd name="connsiteX63" fmla="*/ 4577144 w 12201525"/>
              <a:gd name="connsiteY63" fmla="*/ 455962 h 6867525"/>
              <a:gd name="connsiteX64" fmla="*/ 2663381 w 12201525"/>
              <a:gd name="connsiteY64" fmla="*/ 7144 h 6867525"/>
              <a:gd name="connsiteX65" fmla="*/ 4577144 w 12201525"/>
              <a:gd name="connsiteY65" fmla="*/ 1094423 h 6867525"/>
              <a:gd name="connsiteX66" fmla="*/ 9335 w 12201525"/>
              <a:gd name="connsiteY66" fmla="*/ 23051 h 6867525"/>
              <a:gd name="connsiteX67" fmla="*/ 7144 w 12201525"/>
              <a:gd name="connsiteY67" fmla="*/ 32385 h 6867525"/>
              <a:gd name="connsiteX68" fmla="*/ 4574953 w 12201525"/>
              <a:gd name="connsiteY68" fmla="*/ 1103757 h 6867525"/>
              <a:gd name="connsiteX69" fmla="*/ 4577144 w 12201525"/>
              <a:gd name="connsiteY69" fmla="*/ 1094423 h 6867525"/>
              <a:gd name="connsiteX70" fmla="*/ 4577144 w 12201525"/>
              <a:gd name="connsiteY70" fmla="*/ 1732788 h 6867525"/>
              <a:gd name="connsiteX71" fmla="*/ 9335 w 12201525"/>
              <a:gd name="connsiteY71" fmla="*/ 661511 h 6867525"/>
              <a:gd name="connsiteX72" fmla="*/ 7144 w 12201525"/>
              <a:gd name="connsiteY72" fmla="*/ 670751 h 6867525"/>
              <a:gd name="connsiteX73" fmla="*/ 4574953 w 12201525"/>
              <a:gd name="connsiteY73" fmla="*/ 1742123 h 6867525"/>
              <a:gd name="connsiteX74" fmla="*/ 4577144 w 12201525"/>
              <a:gd name="connsiteY74" fmla="*/ 1732788 h 6867525"/>
              <a:gd name="connsiteX75" fmla="*/ 4577144 w 12201525"/>
              <a:gd name="connsiteY75" fmla="*/ 2371154 h 6867525"/>
              <a:gd name="connsiteX76" fmla="*/ 9335 w 12201525"/>
              <a:gd name="connsiteY76" fmla="*/ 1299877 h 6867525"/>
              <a:gd name="connsiteX77" fmla="*/ 7144 w 12201525"/>
              <a:gd name="connsiteY77" fmla="*/ 1309116 h 6867525"/>
              <a:gd name="connsiteX78" fmla="*/ 4574953 w 12201525"/>
              <a:gd name="connsiteY78" fmla="*/ 2380488 h 6867525"/>
              <a:gd name="connsiteX79" fmla="*/ 4577144 w 12201525"/>
              <a:gd name="connsiteY79" fmla="*/ 2371154 h 6867525"/>
              <a:gd name="connsiteX80" fmla="*/ 4577144 w 12201525"/>
              <a:gd name="connsiteY80" fmla="*/ 3009614 h 6867525"/>
              <a:gd name="connsiteX81" fmla="*/ 9335 w 12201525"/>
              <a:gd name="connsiteY81" fmla="*/ 1938242 h 6867525"/>
              <a:gd name="connsiteX82" fmla="*/ 7144 w 12201525"/>
              <a:gd name="connsiteY82" fmla="*/ 1947482 h 6867525"/>
              <a:gd name="connsiteX83" fmla="*/ 4574953 w 12201525"/>
              <a:gd name="connsiteY83" fmla="*/ 3018854 h 6867525"/>
              <a:gd name="connsiteX84" fmla="*/ 4577144 w 12201525"/>
              <a:gd name="connsiteY84" fmla="*/ 3009614 h 6867525"/>
              <a:gd name="connsiteX85" fmla="*/ 4577144 w 12201525"/>
              <a:gd name="connsiteY85" fmla="*/ 3647980 h 6867525"/>
              <a:gd name="connsiteX86" fmla="*/ 9335 w 12201525"/>
              <a:gd name="connsiteY86" fmla="*/ 2576608 h 6867525"/>
              <a:gd name="connsiteX87" fmla="*/ 7144 w 12201525"/>
              <a:gd name="connsiteY87" fmla="*/ 2585942 h 6867525"/>
              <a:gd name="connsiteX88" fmla="*/ 4574953 w 12201525"/>
              <a:gd name="connsiteY88" fmla="*/ 3657314 h 6867525"/>
              <a:gd name="connsiteX89" fmla="*/ 4577144 w 12201525"/>
              <a:gd name="connsiteY89" fmla="*/ 3647980 h 6867525"/>
              <a:gd name="connsiteX90" fmla="*/ 4577144 w 12201525"/>
              <a:gd name="connsiteY90" fmla="*/ 4286346 h 6867525"/>
              <a:gd name="connsiteX91" fmla="*/ 9335 w 12201525"/>
              <a:gd name="connsiteY91" fmla="*/ 3215069 h 6867525"/>
              <a:gd name="connsiteX92" fmla="*/ 7144 w 12201525"/>
              <a:gd name="connsiteY92" fmla="*/ 3224308 h 6867525"/>
              <a:gd name="connsiteX93" fmla="*/ 4574953 w 12201525"/>
              <a:gd name="connsiteY93" fmla="*/ 4295680 h 6867525"/>
              <a:gd name="connsiteX94" fmla="*/ 4577144 w 12201525"/>
              <a:gd name="connsiteY94" fmla="*/ 4286346 h 6867525"/>
              <a:gd name="connsiteX95" fmla="*/ 4577144 w 12201525"/>
              <a:gd name="connsiteY95" fmla="*/ 4924806 h 6867525"/>
              <a:gd name="connsiteX96" fmla="*/ 9335 w 12201525"/>
              <a:gd name="connsiteY96" fmla="*/ 3853434 h 6867525"/>
              <a:gd name="connsiteX97" fmla="*/ 7144 w 12201525"/>
              <a:gd name="connsiteY97" fmla="*/ 3862673 h 6867525"/>
              <a:gd name="connsiteX98" fmla="*/ 4574953 w 12201525"/>
              <a:gd name="connsiteY98" fmla="*/ 4934046 h 6867525"/>
              <a:gd name="connsiteX99" fmla="*/ 4577144 w 12201525"/>
              <a:gd name="connsiteY99" fmla="*/ 4924806 h 6867525"/>
              <a:gd name="connsiteX100" fmla="*/ 4577144 w 12201525"/>
              <a:gd name="connsiteY100" fmla="*/ 5563172 h 6867525"/>
              <a:gd name="connsiteX101" fmla="*/ 9335 w 12201525"/>
              <a:gd name="connsiteY101" fmla="*/ 4491800 h 6867525"/>
              <a:gd name="connsiteX102" fmla="*/ 7144 w 12201525"/>
              <a:gd name="connsiteY102" fmla="*/ 4501134 h 6867525"/>
              <a:gd name="connsiteX103" fmla="*/ 4574953 w 12201525"/>
              <a:gd name="connsiteY103" fmla="*/ 5572506 h 6867525"/>
              <a:gd name="connsiteX104" fmla="*/ 4577144 w 12201525"/>
              <a:gd name="connsiteY104" fmla="*/ 5563172 h 6867525"/>
              <a:gd name="connsiteX105" fmla="*/ 4577144 w 12201525"/>
              <a:gd name="connsiteY105" fmla="*/ 6201537 h 6867525"/>
              <a:gd name="connsiteX106" fmla="*/ 9335 w 12201525"/>
              <a:gd name="connsiteY106" fmla="*/ 5130260 h 6867525"/>
              <a:gd name="connsiteX107" fmla="*/ 7144 w 12201525"/>
              <a:gd name="connsiteY107" fmla="*/ 5139500 h 6867525"/>
              <a:gd name="connsiteX108" fmla="*/ 4574953 w 12201525"/>
              <a:gd name="connsiteY108" fmla="*/ 6210776 h 6867525"/>
              <a:gd name="connsiteX109" fmla="*/ 4577144 w 12201525"/>
              <a:gd name="connsiteY109" fmla="*/ 6201537 h 6867525"/>
              <a:gd name="connsiteX110" fmla="*/ 4577144 w 12201525"/>
              <a:gd name="connsiteY110" fmla="*/ 6839903 h 6867525"/>
              <a:gd name="connsiteX111" fmla="*/ 9335 w 12201525"/>
              <a:gd name="connsiteY111" fmla="*/ 5768626 h 6867525"/>
              <a:gd name="connsiteX112" fmla="*/ 7144 w 12201525"/>
              <a:gd name="connsiteY112" fmla="*/ 5777865 h 6867525"/>
              <a:gd name="connsiteX113" fmla="*/ 4574953 w 12201525"/>
              <a:gd name="connsiteY113" fmla="*/ 6849237 h 6867525"/>
              <a:gd name="connsiteX114" fmla="*/ 4577144 w 12201525"/>
              <a:gd name="connsiteY114" fmla="*/ 6839903 h 6867525"/>
              <a:gd name="connsiteX115" fmla="*/ 9239 w 12201525"/>
              <a:gd name="connsiteY115" fmla="*/ 6406992 h 6867525"/>
              <a:gd name="connsiteX116" fmla="*/ 8192 w 12201525"/>
              <a:gd name="connsiteY116" fmla="*/ 6411659 h 6867525"/>
              <a:gd name="connsiteX117" fmla="*/ 7144 w 12201525"/>
              <a:gd name="connsiteY117" fmla="*/ 6416326 h 6867525"/>
              <a:gd name="connsiteX118" fmla="*/ 8192 w 12201525"/>
              <a:gd name="connsiteY118" fmla="*/ 6416611 h 6867525"/>
              <a:gd name="connsiteX119" fmla="*/ 1920812 w 12201525"/>
              <a:gd name="connsiteY119" fmla="*/ 6865144 h 6867525"/>
              <a:gd name="connsiteX120" fmla="*/ 1962626 w 12201525"/>
              <a:gd name="connsiteY120" fmla="*/ 6865144 h 6867525"/>
              <a:gd name="connsiteX121" fmla="*/ 9239 w 12201525"/>
              <a:gd name="connsiteY121" fmla="*/ 6406992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201525" h="6867525">
                <a:moveTo>
                  <a:pt x="10087927" y="7144"/>
                </a:moveTo>
                <a:lnTo>
                  <a:pt x="8134541" y="465296"/>
                </a:lnTo>
                <a:lnTo>
                  <a:pt x="8132350" y="455962"/>
                </a:lnTo>
                <a:lnTo>
                  <a:pt x="10046017" y="7144"/>
                </a:lnTo>
                <a:lnTo>
                  <a:pt x="10087927" y="7144"/>
                </a:lnTo>
                <a:close/>
                <a:moveTo>
                  <a:pt x="8132350" y="1094423"/>
                </a:moveTo>
                <a:lnTo>
                  <a:pt x="8134541" y="1103662"/>
                </a:lnTo>
                <a:lnTo>
                  <a:pt x="12200191" y="150114"/>
                </a:lnTo>
                <a:lnTo>
                  <a:pt x="12200191" y="140303"/>
                </a:lnTo>
                <a:lnTo>
                  <a:pt x="8132350" y="1094423"/>
                </a:lnTo>
                <a:close/>
                <a:moveTo>
                  <a:pt x="8132350" y="1732788"/>
                </a:moveTo>
                <a:lnTo>
                  <a:pt x="8134541" y="1742027"/>
                </a:lnTo>
                <a:lnTo>
                  <a:pt x="12200191" y="788480"/>
                </a:lnTo>
                <a:lnTo>
                  <a:pt x="12200191" y="778764"/>
                </a:lnTo>
                <a:lnTo>
                  <a:pt x="8132350" y="1732788"/>
                </a:lnTo>
                <a:close/>
                <a:moveTo>
                  <a:pt x="8132350" y="2371154"/>
                </a:moveTo>
                <a:lnTo>
                  <a:pt x="8134541" y="2380488"/>
                </a:lnTo>
                <a:lnTo>
                  <a:pt x="12200191" y="1426940"/>
                </a:lnTo>
                <a:lnTo>
                  <a:pt x="12200191" y="1417130"/>
                </a:lnTo>
                <a:lnTo>
                  <a:pt x="8132350" y="2371154"/>
                </a:lnTo>
                <a:close/>
                <a:moveTo>
                  <a:pt x="8132350" y="3009614"/>
                </a:moveTo>
                <a:lnTo>
                  <a:pt x="8134541" y="3018854"/>
                </a:lnTo>
                <a:lnTo>
                  <a:pt x="12200191" y="2065306"/>
                </a:lnTo>
                <a:lnTo>
                  <a:pt x="12200191" y="2055495"/>
                </a:lnTo>
                <a:lnTo>
                  <a:pt x="8132350" y="3009614"/>
                </a:lnTo>
                <a:close/>
                <a:moveTo>
                  <a:pt x="8132350" y="3647980"/>
                </a:moveTo>
                <a:lnTo>
                  <a:pt x="8134541" y="3657219"/>
                </a:lnTo>
                <a:lnTo>
                  <a:pt x="12200191" y="2703671"/>
                </a:lnTo>
                <a:lnTo>
                  <a:pt x="12200191" y="2693861"/>
                </a:lnTo>
                <a:lnTo>
                  <a:pt x="8132350" y="3647980"/>
                </a:lnTo>
                <a:close/>
                <a:moveTo>
                  <a:pt x="8132350" y="4286346"/>
                </a:moveTo>
                <a:lnTo>
                  <a:pt x="8134541" y="4295680"/>
                </a:lnTo>
                <a:lnTo>
                  <a:pt x="12200191" y="3342132"/>
                </a:lnTo>
                <a:lnTo>
                  <a:pt x="12200191" y="3332321"/>
                </a:lnTo>
                <a:lnTo>
                  <a:pt x="8132350" y="4286346"/>
                </a:lnTo>
                <a:close/>
                <a:moveTo>
                  <a:pt x="8132350" y="4924806"/>
                </a:moveTo>
                <a:lnTo>
                  <a:pt x="8134541" y="4934046"/>
                </a:lnTo>
                <a:lnTo>
                  <a:pt x="12200191" y="3980498"/>
                </a:lnTo>
                <a:lnTo>
                  <a:pt x="12200191" y="3970687"/>
                </a:lnTo>
                <a:lnTo>
                  <a:pt x="8132350" y="4924806"/>
                </a:lnTo>
                <a:close/>
                <a:moveTo>
                  <a:pt x="8132350" y="5563172"/>
                </a:moveTo>
                <a:lnTo>
                  <a:pt x="8134541" y="5572411"/>
                </a:lnTo>
                <a:lnTo>
                  <a:pt x="12200191" y="4618863"/>
                </a:lnTo>
                <a:lnTo>
                  <a:pt x="12200191" y="4609053"/>
                </a:lnTo>
                <a:lnTo>
                  <a:pt x="8132350" y="5563172"/>
                </a:lnTo>
                <a:close/>
                <a:moveTo>
                  <a:pt x="8132350" y="6201537"/>
                </a:moveTo>
                <a:lnTo>
                  <a:pt x="8134541" y="6210776"/>
                </a:lnTo>
                <a:lnTo>
                  <a:pt x="12200191" y="5257229"/>
                </a:lnTo>
                <a:lnTo>
                  <a:pt x="12200191" y="5247513"/>
                </a:lnTo>
                <a:lnTo>
                  <a:pt x="8132350" y="6201537"/>
                </a:lnTo>
                <a:close/>
                <a:moveTo>
                  <a:pt x="8132350" y="6839903"/>
                </a:moveTo>
                <a:lnTo>
                  <a:pt x="8134541" y="6849237"/>
                </a:lnTo>
                <a:lnTo>
                  <a:pt x="12200191" y="5895689"/>
                </a:lnTo>
                <a:lnTo>
                  <a:pt x="12200191" y="5885879"/>
                </a:lnTo>
                <a:lnTo>
                  <a:pt x="8132350" y="6839903"/>
                </a:lnTo>
                <a:close/>
                <a:moveTo>
                  <a:pt x="10746867" y="6865144"/>
                </a:moveTo>
                <a:lnTo>
                  <a:pt x="10788682" y="6865144"/>
                </a:lnTo>
                <a:lnTo>
                  <a:pt x="12200191" y="6534055"/>
                </a:lnTo>
                <a:lnTo>
                  <a:pt x="12200191" y="6524244"/>
                </a:lnTo>
                <a:lnTo>
                  <a:pt x="10746867" y="6865144"/>
                </a:lnTo>
                <a:close/>
                <a:moveTo>
                  <a:pt x="2663381" y="7144"/>
                </a:moveTo>
                <a:lnTo>
                  <a:pt x="2621661" y="7144"/>
                </a:lnTo>
                <a:lnTo>
                  <a:pt x="4574953" y="465296"/>
                </a:lnTo>
                <a:lnTo>
                  <a:pt x="4577144" y="455962"/>
                </a:lnTo>
                <a:lnTo>
                  <a:pt x="2663381" y="7144"/>
                </a:lnTo>
                <a:close/>
                <a:moveTo>
                  <a:pt x="4577144" y="1094423"/>
                </a:moveTo>
                <a:lnTo>
                  <a:pt x="9335" y="23051"/>
                </a:lnTo>
                <a:lnTo>
                  <a:pt x="7144" y="32385"/>
                </a:lnTo>
                <a:lnTo>
                  <a:pt x="4574953" y="1103757"/>
                </a:lnTo>
                <a:lnTo>
                  <a:pt x="4577144" y="1094423"/>
                </a:lnTo>
                <a:close/>
                <a:moveTo>
                  <a:pt x="4577144" y="1732788"/>
                </a:moveTo>
                <a:lnTo>
                  <a:pt x="9335" y="661511"/>
                </a:lnTo>
                <a:lnTo>
                  <a:pt x="7144" y="670751"/>
                </a:lnTo>
                <a:lnTo>
                  <a:pt x="4574953" y="1742123"/>
                </a:lnTo>
                <a:lnTo>
                  <a:pt x="4577144" y="1732788"/>
                </a:lnTo>
                <a:close/>
                <a:moveTo>
                  <a:pt x="4577144" y="2371154"/>
                </a:moveTo>
                <a:lnTo>
                  <a:pt x="9335" y="1299877"/>
                </a:lnTo>
                <a:lnTo>
                  <a:pt x="7144" y="1309116"/>
                </a:lnTo>
                <a:lnTo>
                  <a:pt x="4574953" y="2380488"/>
                </a:lnTo>
                <a:lnTo>
                  <a:pt x="4577144" y="2371154"/>
                </a:lnTo>
                <a:close/>
                <a:moveTo>
                  <a:pt x="4577144" y="3009614"/>
                </a:moveTo>
                <a:lnTo>
                  <a:pt x="9335" y="1938242"/>
                </a:lnTo>
                <a:lnTo>
                  <a:pt x="7144" y="1947482"/>
                </a:lnTo>
                <a:lnTo>
                  <a:pt x="4574953" y="3018854"/>
                </a:lnTo>
                <a:lnTo>
                  <a:pt x="4577144" y="3009614"/>
                </a:lnTo>
                <a:close/>
                <a:moveTo>
                  <a:pt x="4577144" y="3647980"/>
                </a:moveTo>
                <a:lnTo>
                  <a:pt x="9335" y="2576608"/>
                </a:lnTo>
                <a:lnTo>
                  <a:pt x="7144" y="2585942"/>
                </a:lnTo>
                <a:lnTo>
                  <a:pt x="4574953" y="3657314"/>
                </a:lnTo>
                <a:lnTo>
                  <a:pt x="4577144" y="3647980"/>
                </a:lnTo>
                <a:close/>
                <a:moveTo>
                  <a:pt x="4577144" y="4286346"/>
                </a:moveTo>
                <a:lnTo>
                  <a:pt x="9335" y="3215069"/>
                </a:lnTo>
                <a:lnTo>
                  <a:pt x="7144" y="3224308"/>
                </a:lnTo>
                <a:lnTo>
                  <a:pt x="4574953" y="4295680"/>
                </a:lnTo>
                <a:lnTo>
                  <a:pt x="4577144" y="4286346"/>
                </a:lnTo>
                <a:close/>
                <a:moveTo>
                  <a:pt x="4577144" y="4924806"/>
                </a:moveTo>
                <a:lnTo>
                  <a:pt x="9335" y="3853434"/>
                </a:lnTo>
                <a:lnTo>
                  <a:pt x="7144" y="3862673"/>
                </a:lnTo>
                <a:lnTo>
                  <a:pt x="4574953" y="4934046"/>
                </a:lnTo>
                <a:lnTo>
                  <a:pt x="4577144" y="4924806"/>
                </a:lnTo>
                <a:close/>
                <a:moveTo>
                  <a:pt x="4577144" y="5563172"/>
                </a:moveTo>
                <a:lnTo>
                  <a:pt x="9335" y="4491800"/>
                </a:lnTo>
                <a:lnTo>
                  <a:pt x="7144" y="4501134"/>
                </a:lnTo>
                <a:lnTo>
                  <a:pt x="4574953" y="5572506"/>
                </a:lnTo>
                <a:lnTo>
                  <a:pt x="4577144" y="5563172"/>
                </a:lnTo>
                <a:close/>
                <a:moveTo>
                  <a:pt x="4577144" y="6201537"/>
                </a:moveTo>
                <a:lnTo>
                  <a:pt x="9335" y="5130260"/>
                </a:lnTo>
                <a:lnTo>
                  <a:pt x="7144" y="5139500"/>
                </a:lnTo>
                <a:lnTo>
                  <a:pt x="4574953" y="6210776"/>
                </a:lnTo>
                <a:lnTo>
                  <a:pt x="4577144" y="6201537"/>
                </a:lnTo>
                <a:close/>
                <a:moveTo>
                  <a:pt x="4577144" y="6839903"/>
                </a:moveTo>
                <a:lnTo>
                  <a:pt x="9335" y="5768626"/>
                </a:lnTo>
                <a:lnTo>
                  <a:pt x="7144" y="5777865"/>
                </a:lnTo>
                <a:lnTo>
                  <a:pt x="4574953" y="6849237"/>
                </a:lnTo>
                <a:lnTo>
                  <a:pt x="4577144" y="6839903"/>
                </a:lnTo>
                <a:close/>
                <a:moveTo>
                  <a:pt x="9239" y="6406992"/>
                </a:moveTo>
                <a:lnTo>
                  <a:pt x="8192" y="6411659"/>
                </a:lnTo>
                <a:lnTo>
                  <a:pt x="7144" y="6416326"/>
                </a:lnTo>
                <a:lnTo>
                  <a:pt x="8192" y="6416611"/>
                </a:lnTo>
                <a:lnTo>
                  <a:pt x="1920812" y="6865144"/>
                </a:lnTo>
                <a:lnTo>
                  <a:pt x="1962626" y="6865144"/>
                </a:lnTo>
                <a:lnTo>
                  <a:pt x="9239" y="6406992"/>
                </a:lnTo>
                <a:close/>
              </a:path>
            </a:pathLst>
          </a:custGeom>
          <a:solidFill>
            <a:srgbClr val="EFEFEF"/>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17A1D1A0-3DC3-4F34-B721-352D5817FF15}"/>
              </a:ext>
            </a:extLst>
          </p:cNvPr>
          <p:cNvSpPr/>
          <p:nvPr/>
        </p:nvSpPr>
        <p:spPr>
          <a:xfrm>
            <a:off x="2914079" y="-7144"/>
            <a:ext cx="6362700" cy="6867525"/>
          </a:xfrm>
          <a:custGeom>
            <a:avLst/>
            <a:gdLst>
              <a:gd name="connsiteX0" fmla="*/ 7144 w 6362700"/>
              <a:gd name="connsiteY0" fmla="*/ 7144 h 6867525"/>
              <a:gd name="connsiteX1" fmla="*/ 6358890 w 6362700"/>
              <a:gd name="connsiteY1" fmla="*/ 7144 h 6867525"/>
              <a:gd name="connsiteX2" fmla="*/ 6358890 w 6362700"/>
              <a:gd name="connsiteY2" fmla="*/ 6865144 h 6867525"/>
              <a:gd name="connsiteX3" fmla="*/ 7143 w 6362700"/>
              <a:gd name="connsiteY3" fmla="*/ 6865144 h 6867525"/>
            </a:gdLst>
            <a:ahLst/>
            <a:cxnLst>
              <a:cxn ang="0">
                <a:pos x="connsiteX0" y="connsiteY0"/>
              </a:cxn>
              <a:cxn ang="0">
                <a:pos x="connsiteX1" y="connsiteY1"/>
              </a:cxn>
              <a:cxn ang="0">
                <a:pos x="connsiteX2" y="connsiteY2"/>
              </a:cxn>
              <a:cxn ang="0">
                <a:pos x="connsiteX3" y="connsiteY3"/>
              </a:cxn>
            </a:cxnLst>
            <a:rect l="l" t="t" r="r" b="b"/>
            <a:pathLst>
              <a:path w="6362700" h="6867525">
                <a:moveTo>
                  <a:pt x="7144" y="7144"/>
                </a:moveTo>
                <a:lnTo>
                  <a:pt x="6358890" y="7144"/>
                </a:lnTo>
                <a:lnTo>
                  <a:pt x="6358890" y="6865144"/>
                </a:lnTo>
                <a:lnTo>
                  <a:pt x="7143" y="6865144"/>
                </a:lnTo>
                <a:close/>
              </a:path>
            </a:pathLst>
          </a:custGeom>
          <a:solidFill>
            <a:srgbClr val="FFFFFF"/>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4E6867A9-4783-46CB-889C-607E0C952DB7}"/>
              </a:ext>
            </a:extLst>
          </p:cNvPr>
          <p:cNvSpPr/>
          <p:nvPr/>
        </p:nvSpPr>
        <p:spPr>
          <a:xfrm>
            <a:off x="3820192" y="5498878"/>
            <a:ext cx="4552950" cy="1362075"/>
          </a:xfrm>
          <a:custGeom>
            <a:avLst/>
            <a:gdLst>
              <a:gd name="connsiteX0" fmla="*/ 7144 w 4552950"/>
              <a:gd name="connsiteY0" fmla="*/ 1359122 h 1362075"/>
              <a:gd name="connsiteX1" fmla="*/ 7144 w 4552950"/>
              <a:gd name="connsiteY1" fmla="*/ 1359122 h 1362075"/>
              <a:gd name="connsiteX2" fmla="*/ 1359122 w 4552950"/>
              <a:gd name="connsiteY2" fmla="*/ 7144 h 1362075"/>
              <a:gd name="connsiteX3" fmla="*/ 3194685 w 4552950"/>
              <a:gd name="connsiteY3" fmla="*/ 7144 h 1362075"/>
              <a:gd name="connsiteX4" fmla="*/ 4546663 w 4552950"/>
              <a:gd name="connsiteY4" fmla="*/ 1359122 h 1362075"/>
              <a:gd name="connsiteX5" fmla="*/ 4546663 w 4552950"/>
              <a:gd name="connsiteY5" fmla="*/ 1359122 h 1362075"/>
              <a:gd name="connsiteX6" fmla="*/ 7144 w 4552950"/>
              <a:gd name="connsiteY6" fmla="*/ 1359122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7144" y="1359122"/>
                </a:moveTo>
                <a:lnTo>
                  <a:pt x="7144" y="1359122"/>
                </a:lnTo>
                <a:cubicBezTo>
                  <a:pt x="7144" y="612457"/>
                  <a:pt x="612457" y="7144"/>
                  <a:pt x="1359122" y="7144"/>
                </a:cubicBezTo>
                <a:lnTo>
                  <a:pt x="3194685" y="7144"/>
                </a:lnTo>
                <a:cubicBezTo>
                  <a:pt x="3941350" y="7144"/>
                  <a:pt x="4546663" y="612457"/>
                  <a:pt x="4546663" y="1359122"/>
                </a:cubicBezTo>
                <a:lnTo>
                  <a:pt x="4546663" y="1359122"/>
                </a:lnTo>
                <a:lnTo>
                  <a:pt x="7144" y="1359122"/>
                </a:lnTo>
                <a:close/>
              </a:path>
            </a:pathLst>
          </a:custGeom>
          <a:solidFill>
            <a:srgbClr val="0A193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F5CD2FE6-76B4-43EB-A996-22126A3876DE}"/>
              </a:ext>
            </a:extLst>
          </p:cNvPr>
          <p:cNvSpPr/>
          <p:nvPr/>
        </p:nvSpPr>
        <p:spPr>
          <a:xfrm>
            <a:off x="3820192" y="-7144"/>
            <a:ext cx="4552950" cy="1362075"/>
          </a:xfrm>
          <a:custGeom>
            <a:avLst/>
            <a:gdLst>
              <a:gd name="connsiteX0" fmla="*/ 4546663 w 4552950"/>
              <a:gd name="connsiteY0" fmla="*/ 7144 h 1362075"/>
              <a:gd name="connsiteX1" fmla="*/ 4546663 w 4552950"/>
              <a:gd name="connsiteY1" fmla="*/ 7144 h 1362075"/>
              <a:gd name="connsiteX2" fmla="*/ 3194685 w 4552950"/>
              <a:gd name="connsiteY2" fmla="*/ 1359122 h 1362075"/>
              <a:gd name="connsiteX3" fmla="*/ 1359122 w 4552950"/>
              <a:gd name="connsiteY3" fmla="*/ 1359122 h 1362075"/>
              <a:gd name="connsiteX4" fmla="*/ 7144 w 4552950"/>
              <a:gd name="connsiteY4" fmla="*/ 7144 h 1362075"/>
              <a:gd name="connsiteX5" fmla="*/ 7144 w 4552950"/>
              <a:gd name="connsiteY5" fmla="*/ 7144 h 1362075"/>
              <a:gd name="connsiteX6" fmla="*/ 4546663 w 4552950"/>
              <a:gd name="connsiteY6"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1362075">
                <a:moveTo>
                  <a:pt x="4546663" y="7144"/>
                </a:moveTo>
                <a:lnTo>
                  <a:pt x="4546663" y="7144"/>
                </a:lnTo>
                <a:cubicBezTo>
                  <a:pt x="4546663" y="753809"/>
                  <a:pt x="3941350" y="1359122"/>
                  <a:pt x="3194685" y="1359122"/>
                </a:cubicBezTo>
                <a:lnTo>
                  <a:pt x="1359122" y="1359122"/>
                </a:lnTo>
                <a:cubicBezTo>
                  <a:pt x="612457" y="1359122"/>
                  <a:pt x="7144" y="753809"/>
                  <a:pt x="7144" y="7144"/>
                </a:cubicBezTo>
                <a:lnTo>
                  <a:pt x="7144" y="7144"/>
                </a:lnTo>
                <a:lnTo>
                  <a:pt x="4546663" y="7144"/>
                </a:lnTo>
                <a:close/>
              </a:path>
            </a:pathLst>
          </a:custGeom>
          <a:solidFill>
            <a:srgbClr val="185ADB"/>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xmlns="" id="{8F1558E7-D06E-4C9E-B7A8-04BF819976E0}"/>
              </a:ext>
            </a:extLst>
          </p:cNvPr>
          <p:cNvGrpSpPr/>
          <p:nvPr/>
        </p:nvGrpSpPr>
        <p:grpSpPr>
          <a:xfrm>
            <a:off x="1515538" y="1168571"/>
            <a:ext cx="9850055" cy="1323975"/>
            <a:chOff x="1614023" y="2436876"/>
            <a:chExt cx="9850055" cy="1323975"/>
          </a:xfrm>
        </p:grpSpPr>
        <p:sp>
          <p:nvSpPr>
            <p:cNvPr id="8" name="Freeform: Shape 7">
              <a:extLst>
                <a:ext uri="{FF2B5EF4-FFF2-40B4-BE49-F238E27FC236}">
                  <a16:creationId xmlns:a16="http://schemas.microsoft.com/office/drawing/2014/main" xmlns="" id="{DBB7095D-DF89-40FE-9A5D-2C1BFC877382}"/>
                </a:ext>
              </a:extLst>
            </p:cNvPr>
            <p:cNvSpPr/>
            <p:nvPr/>
          </p:nvSpPr>
          <p:spPr>
            <a:xfrm>
              <a:off x="1614023" y="2436876"/>
              <a:ext cx="9850055" cy="1323975"/>
            </a:xfrm>
            <a:custGeom>
              <a:avLst/>
              <a:gdLst>
                <a:gd name="connsiteX0" fmla="*/ 5004721 w 5105400"/>
                <a:gd name="connsiteY0" fmla="*/ 1317403 h 1323975"/>
                <a:gd name="connsiteX1" fmla="*/ 102394 w 5105400"/>
                <a:gd name="connsiteY1" fmla="*/ 1317403 h 1323975"/>
                <a:gd name="connsiteX2" fmla="*/ 7144 w 5105400"/>
                <a:gd name="connsiteY2" fmla="*/ 1222153 h 1323975"/>
                <a:gd name="connsiteX3" fmla="*/ 7144 w 5105400"/>
                <a:gd name="connsiteY3" fmla="*/ 102394 h 1323975"/>
                <a:gd name="connsiteX4" fmla="*/ 102394 w 5105400"/>
                <a:gd name="connsiteY4" fmla="*/ 7144 h 1323975"/>
                <a:gd name="connsiteX5" fmla="*/ 5004721 w 5105400"/>
                <a:gd name="connsiteY5" fmla="*/ 7144 h 1323975"/>
                <a:gd name="connsiteX6" fmla="*/ 5099971 w 5105400"/>
                <a:gd name="connsiteY6" fmla="*/ 102394 h 1323975"/>
                <a:gd name="connsiteX7" fmla="*/ 5099971 w 5105400"/>
                <a:gd name="connsiteY7" fmla="*/ 1222153 h 1323975"/>
                <a:gd name="connsiteX8" fmla="*/ 5004721 w 5105400"/>
                <a:gd name="connsiteY8" fmla="*/ 1317403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5400" h="1323975">
                  <a:moveTo>
                    <a:pt x="5004721" y="1317403"/>
                  </a:moveTo>
                  <a:lnTo>
                    <a:pt x="102394" y="1317403"/>
                  </a:lnTo>
                  <a:cubicBezTo>
                    <a:pt x="49816" y="1317403"/>
                    <a:pt x="7144" y="1274731"/>
                    <a:pt x="7144" y="1222153"/>
                  </a:cubicBezTo>
                  <a:lnTo>
                    <a:pt x="7144" y="102394"/>
                  </a:lnTo>
                  <a:cubicBezTo>
                    <a:pt x="7144" y="49816"/>
                    <a:pt x="49816" y="7144"/>
                    <a:pt x="102394" y="7144"/>
                  </a:cubicBezTo>
                  <a:lnTo>
                    <a:pt x="5004721" y="7144"/>
                  </a:lnTo>
                  <a:cubicBezTo>
                    <a:pt x="5057299" y="7144"/>
                    <a:pt x="5099971" y="49816"/>
                    <a:pt x="5099971" y="102394"/>
                  </a:cubicBezTo>
                  <a:lnTo>
                    <a:pt x="5099971" y="1222153"/>
                  </a:lnTo>
                  <a:cubicBezTo>
                    <a:pt x="5099971" y="1274826"/>
                    <a:pt x="5057394" y="1317403"/>
                    <a:pt x="5004721" y="1317403"/>
                  </a:cubicBezTo>
                  <a:close/>
                </a:path>
              </a:pathLst>
            </a:custGeom>
            <a:solidFill>
              <a:srgbClr val="0A1931"/>
            </a:solidFill>
            <a:ln w="9525" cap="flat">
              <a:noFill/>
              <a:prstDash val="solid"/>
              <a:miter/>
            </a:ln>
          </p:spPr>
          <p:txBody>
            <a:bodyPr rtlCol="0" anchor="ctr"/>
            <a:lstStyle/>
            <a:p>
              <a:endParaRPr lang="en-US" dirty="0"/>
            </a:p>
          </p:txBody>
        </p:sp>
        <p:grpSp>
          <p:nvGrpSpPr>
            <p:cNvPr id="2" name="Group 1">
              <a:extLst>
                <a:ext uri="{FF2B5EF4-FFF2-40B4-BE49-F238E27FC236}">
                  <a16:creationId xmlns:a16="http://schemas.microsoft.com/office/drawing/2014/main" xmlns="" id="{93B49959-5514-4078-BEF2-9B0C9EBCEB11}"/>
                </a:ext>
              </a:extLst>
            </p:cNvPr>
            <p:cNvGrpSpPr/>
            <p:nvPr/>
          </p:nvGrpSpPr>
          <p:grpSpPr>
            <a:xfrm>
              <a:off x="10662446" y="2744920"/>
              <a:ext cx="708289" cy="596155"/>
              <a:chOff x="10662446" y="2744920"/>
              <a:chExt cx="708289" cy="596155"/>
            </a:xfrm>
          </p:grpSpPr>
          <p:sp>
            <p:nvSpPr>
              <p:cNvPr id="9" name="Freeform: Shape 8">
                <a:extLst>
                  <a:ext uri="{FF2B5EF4-FFF2-40B4-BE49-F238E27FC236}">
                    <a16:creationId xmlns:a16="http://schemas.microsoft.com/office/drawing/2014/main" xmlns="" id="{55850F6A-0F2F-40B1-8B18-8A297D774B8C}"/>
                  </a:ext>
                </a:extLst>
              </p:cNvPr>
              <p:cNvSpPr/>
              <p:nvPr/>
            </p:nvSpPr>
            <p:spPr>
              <a:xfrm>
                <a:off x="10884960" y="2744920"/>
                <a:ext cx="485775" cy="590550"/>
              </a:xfrm>
              <a:custGeom>
                <a:avLst/>
                <a:gdLst>
                  <a:gd name="connsiteX0" fmla="*/ 7430 w 485775"/>
                  <a:gd name="connsiteY0" fmla="*/ 565531 h 590550"/>
                  <a:gd name="connsiteX1" fmla="*/ 11239 w 485775"/>
                  <a:gd name="connsiteY1" fmla="*/ 566484 h 590550"/>
                  <a:gd name="connsiteX2" fmla="*/ 106204 w 485775"/>
                  <a:gd name="connsiteY2" fmla="*/ 581247 h 590550"/>
                  <a:gd name="connsiteX3" fmla="*/ 215646 w 485775"/>
                  <a:gd name="connsiteY3" fmla="*/ 590582 h 590550"/>
                  <a:gd name="connsiteX4" fmla="*/ 309086 w 485775"/>
                  <a:gd name="connsiteY4" fmla="*/ 589820 h 590550"/>
                  <a:gd name="connsiteX5" fmla="*/ 355473 w 485775"/>
                  <a:gd name="connsiteY5" fmla="*/ 583819 h 590550"/>
                  <a:gd name="connsiteX6" fmla="*/ 392049 w 485775"/>
                  <a:gd name="connsiteY6" fmla="*/ 552958 h 590550"/>
                  <a:gd name="connsiteX7" fmla="*/ 396240 w 485775"/>
                  <a:gd name="connsiteY7" fmla="*/ 528765 h 590550"/>
                  <a:gd name="connsiteX8" fmla="*/ 406622 w 485775"/>
                  <a:gd name="connsiteY8" fmla="*/ 512477 h 590550"/>
                  <a:gd name="connsiteX9" fmla="*/ 435673 w 485775"/>
                  <a:gd name="connsiteY9" fmla="*/ 478854 h 590550"/>
                  <a:gd name="connsiteX10" fmla="*/ 433578 w 485775"/>
                  <a:gd name="connsiteY10" fmla="*/ 438182 h 590550"/>
                  <a:gd name="connsiteX11" fmla="*/ 438817 w 485775"/>
                  <a:gd name="connsiteY11" fmla="*/ 417608 h 590550"/>
                  <a:gd name="connsiteX12" fmla="*/ 441674 w 485775"/>
                  <a:gd name="connsiteY12" fmla="*/ 415322 h 590550"/>
                  <a:gd name="connsiteX13" fmla="*/ 474916 w 485775"/>
                  <a:gd name="connsiteY13" fmla="*/ 346456 h 590550"/>
                  <a:gd name="connsiteX14" fmla="*/ 468154 w 485775"/>
                  <a:gd name="connsiteY14" fmla="*/ 314166 h 590550"/>
                  <a:gd name="connsiteX15" fmla="*/ 468535 w 485775"/>
                  <a:gd name="connsiteY15" fmla="*/ 300546 h 590550"/>
                  <a:gd name="connsiteX16" fmla="*/ 480822 w 485775"/>
                  <a:gd name="connsiteY16" fmla="*/ 269970 h 590550"/>
                  <a:gd name="connsiteX17" fmla="*/ 462915 w 485775"/>
                  <a:gd name="connsiteY17" fmla="*/ 218726 h 590550"/>
                  <a:gd name="connsiteX18" fmla="*/ 417100 w 485775"/>
                  <a:gd name="connsiteY18" fmla="*/ 200628 h 590550"/>
                  <a:gd name="connsiteX19" fmla="*/ 330137 w 485775"/>
                  <a:gd name="connsiteY19" fmla="*/ 200343 h 590550"/>
                  <a:gd name="connsiteX20" fmla="*/ 258413 w 485775"/>
                  <a:gd name="connsiteY20" fmla="*/ 216059 h 590550"/>
                  <a:gd name="connsiteX21" fmla="*/ 247459 w 485775"/>
                  <a:gd name="connsiteY21" fmla="*/ 215583 h 590550"/>
                  <a:gd name="connsiteX22" fmla="*/ 241268 w 485775"/>
                  <a:gd name="connsiteY22" fmla="*/ 194532 h 590550"/>
                  <a:gd name="connsiteX23" fmla="*/ 261175 w 485775"/>
                  <a:gd name="connsiteY23" fmla="*/ 140526 h 590550"/>
                  <a:gd name="connsiteX24" fmla="*/ 261938 w 485775"/>
                  <a:gd name="connsiteY24" fmla="*/ 56991 h 590550"/>
                  <a:gd name="connsiteX25" fmla="*/ 246316 w 485775"/>
                  <a:gd name="connsiteY25" fmla="*/ 17558 h 590550"/>
                  <a:gd name="connsiteX26" fmla="*/ 218027 w 485775"/>
                  <a:gd name="connsiteY26" fmla="*/ 9843 h 590550"/>
                  <a:gd name="connsiteX27" fmla="*/ 206502 w 485775"/>
                  <a:gd name="connsiteY27" fmla="*/ 22987 h 590550"/>
                  <a:gd name="connsiteX28" fmla="*/ 182880 w 485775"/>
                  <a:gd name="connsiteY28" fmla="*/ 66707 h 590550"/>
                  <a:gd name="connsiteX29" fmla="*/ 121444 w 485775"/>
                  <a:gd name="connsiteY29" fmla="*/ 166434 h 590550"/>
                  <a:gd name="connsiteX30" fmla="*/ 51149 w 485775"/>
                  <a:gd name="connsiteY30" fmla="*/ 253301 h 590550"/>
                  <a:gd name="connsiteX31" fmla="*/ 10478 w 485775"/>
                  <a:gd name="connsiteY31" fmla="*/ 281305 h 590550"/>
                  <a:gd name="connsiteX32" fmla="*/ 7334 w 485775"/>
                  <a:gd name="connsiteY32" fmla="*/ 285972 h 590550"/>
                  <a:gd name="connsiteX33" fmla="*/ 7144 w 485775"/>
                  <a:gd name="connsiteY33" fmla="*/ 422275 h 590550"/>
                  <a:gd name="connsiteX34" fmla="*/ 7430 w 485775"/>
                  <a:gd name="connsiteY34" fmla="*/ 494665 h 590550"/>
                  <a:gd name="connsiteX35" fmla="*/ 7430 w 485775"/>
                  <a:gd name="connsiteY35" fmla="*/ 560197 h 590550"/>
                  <a:gd name="connsiteX36" fmla="*/ 7430 w 485775"/>
                  <a:gd name="connsiteY36" fmla="*/ 56553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5775" h="590550">
                    <a:moveTo>
                      <a:pt x="7430" y="565531"/>
                    </a:moveTo>
                    <a:cubicBezTo>
                      <a:pt x="8858" y="565912"/>
                      <a:pt x="10001" y="566293"/>
                      <a:pt x="11239" y="566484"/>
                    </a:cubicBezTo>
                    <a:cubicBezTo>
                      <a:pt x="42863" y="571437"/>
                      <a:pt x="74486" y="576675"/>
                      <a:pt x="106204" y="581247"/>
                    </a:cubicBezTo>
                    <a:cubicBezTo>
                      <a:pt x="142494" y="586486"/>
                      <a:pt x="179070" y="589915"/>
                      <a:pt x="215646" y="590582"/>
                    </a:cubicBezTo>
                    <a:cubicBezTo>
                      <a:pt x="246793" y="591058"/>
                      <a:pt x="277939" y="590487"/>
                      <a:pt x="309086" y="589820"/>
                    </a:cubicBezTo>
                    <a:cubicBezTo>
                      <a:pt x="324708" y="589439"/>
                      <a:pt x="340233" y="588010"/>
                      <a:pt x="355473" y="583819"/>
                    </a:cubicBezTo>
                    <a:cubicBezTo>
                      <a:pt x="372523" y="579152"/>
                      <a:pt x="386429" y="570675"/>
                      <a:pt x="392049" y="552958"/>
                    </a:cubicBezTo>
                    <a:cubicBezTo>
                      <a:pt x="394525" y="545243"/>
                      <a:pt x="395478" y="536956"/>
                      <a:pt x="396240" y="528765"/>
                    </a:cubicBezTo>
                    <a:cubicBezTo>
                      <a:pt x="396907" y="521240"/>
                      <a:pt x="399669" y="516001"/>
                      <a:pt x="406622" y="512477"/>
                    </a:cubicBezTo>
                    <a:cubicBezTo>
                      <a:pt x="420814" y="505333"/>
                      <a:pt x="430721" y="494093"/>
                      <a:pt x="435673" y="478854"/>
                    </a:cubicBezTo>
                    <a:cubicBezTo>
                      <a:pt x="440150" y="465138"/>
                      <a:pt x="439388" y="451517"/>
                      <a:pt x="433578" y="438182"/>
                    </a:cubicBezTo>
                    <a:cubicBezTo>
                      <a:pt x="429768" y="429419"/>
                      <a:pt x="431197" y="423704"/>
                      <a:pt x="438817" y="417608"/>
                    </a:cubicBezTo>
                    <a:cubicBezTo>
                      <a:pt x="439769" y="416846"/>
                      <a:pt x="440722" y="416084"/>
                      <a:pt x="441674" y="415322"/>
                    </a:cubicBezTo>
                    <a:cubicBezTo>
                      <a:pt x="463296" y="397510"/>
                      <a:pt x="475012" y="374841"/>
                      <a:pt x="474916" y="346456"/>
                    </a:cubicBezTo>
                    <a:cubicBezTo>
                      <a:pt x="474916" y="335217"/>
                      <a:pt x="472250" y="324549"/>
                      <a:pt x="468154" y="314166"/>
                    </a:cubicBezTo>
                    <a:cubicBezTo>
                      <a:pt x="466344" y="309499"/>
                      <a:pt x="466058" y="304927"/>
                      <a:pt x="468535" y="300546"/>
                    </a:cubicBezTo>
                    <a:cubicBezTo>
                      <a:pt x="473869" y="290830"/>
                      <a:pt x="478346" y="280829"/>
                      <a:pt x="480822" y="269970"/>
                    </a:cubicBezTo>
                    <a:cubicBezTo>
                      <a:pt x="485490" y="249110"/>
                      <a:pt x="479965" y="231870"/>
                      <a:pt x="462915" y="218726"/>
                    </a:cubicBezTo>
                    <a:cubicBezTo>
                      <a:pt x="449389" y="208343"/>
                      <a:pt x="433578" y="203581"/>
                      <a:pt x="417100" y="200628"/>
                    </a:cubicBezTo>
                    <a:cubicBezTo>
                      <a:pt x="388144" y="195390"/>
                      <a:pt x="359093" y="196437"/>
                      <a:pt x="330137" y="200343"/>
                    </a:cubicBezTo>
                    <a:cubicBezTo>
                      <a:pt x="305753" y="203581"/>
                      <a:pt x="282035" y="209296"/>
                      <a:pt x="258413" y="216059"/>
                    </a:cubicBezTo>
                    <a:cubicBezTo>
                      <a:pt x="255080" y="217011"/>
                      <a:pt x="250793" y="216726"/>
                      <a:pt x="247459" y="215583"/>
                    </a:cubicBezTo>
                    <a:cubicBezTo>
                      <a:pt x="239363" y="212630"/>
                      <a:pt x="236697" y="203105"/>
                      <a:pt x="241268" y="194532"/>
                    </a:cubicBezTo>
                    <a:cubicBezTo>
                      <a:pt x="250413" y="177387"/>
                      <a:pt x="256984" y="159385"/>
                      <a:pt x="261175" y="140526"/>
                    </a:cubicBezTo>
                    <a:cubicBezTo>
                      <a:pt x="267462" y="112808"/>
                      <a:pt x="267367" y="84900"/>
                      <a:pt x="261938" y="56991"/>
                    </a:cubicBezTo>
                    <a:cubicBezTo>
                      <a:pt x="259175" y="42894"/>
                      <a:pt x="255080" y="29274"/>
                      <a:pt x="246316" y="17558"/>
                    </a:cubicBezTo>
                    <a:cubicBezTo>
                      <a:pt x="238601" y="7271"/>
                      <a:pt x="228315" y="4413"/>
                      <a:pt x="218027" y="9843"/>
                    </a:cubicBezTo>
                    <a:cubicBezTo>
                      <a:pt x="212598" y="12795"/>
                      <a:pt x="209359" y="17653"/>
                      <a:pt x="206502" y="22987"/>
                    </a:cubicBezTo>
                    <a:cubicBezTo>
                      <a:pt x="198787" y="37656"/>
                      <a:pt x="190976" y="52229"/>
                      <a:pt x="182880" y="66707"/>
                    </a:cubicBezTo>
                    <a:cubicBezTo>
                      <a:pt x="163735" y="100711"/>
                      <a:pt x="143542" y="134239"/>
                      <a:pt x="121444" y="166434"/>
                    </a:cubicBezTo>
                    <a:cubicBezTo>
                      <a:pt x="100299" y="197294"/>
                      <a:pt x="78200" y="227298"/>
                      <a:pt x="51149" y="253301"/>
                    </a:cubicBezTo>
                    <a:cubicBezTo>
                      <a:pt x="39148" y="264827"/>
                      <a:pt x="26289" y="275209"/>
                      <a:pt x="10478" y="281305"/>
                    </a:cubicBezTo>
                    <a:cubicBezTo>
                      <a:pt x="7906" y="282258"/>
                      <a:pt x="7334" y="283591"/>
                      <a:pt x="7334" y="285972"/>
                    </a:cubicBezTo>
                    <a:cubicBezTo>
                      <a:pt x="7334" y="331407"/>
                      <a:pt x="7144" y="376841"/>
                      <a:pt x="7144" y="422275"/>
                    </a:cubicBezTo>
                    <a:cubicBezTo>
                      <a:pt x="7144" y="446373"/>
                      <a:pt x="7334" y="470472"/>
                      <a:pt x="7430" y="494665"/>
                    </a:cubicBezTo>
                    <a:cubicBezTo>
                      <a:pt x="7430" y="516477"/>
                      <a:pt x="7430" y="538385"/>
                      <a:pt x="7430" y="560197"/>
                    </a:cubicBezTo>
                    <a:cubicBezTo>
                      <a:pt x="7430" y="561912"/>
                      <a:pt x="7430" y="563626"/>
                      <a:pt x="7430" y="565531"/>
                    </a:cubicBezTo>
                    <a:close/>
                  </a:path>
                </a:pathLst>
              </a:custGeom>
              <a:solidFill>
                <a:srgbClr val="FFFFFF"/>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6FF952C9-0F21-4784-8C8B-0B763F559AA8}"/>
                  </a:ext>
                </a:extLst>
              </p:cNvPr>
              <p:cNvSpPr/>
              <p:nvPr/>
            </p:nvSpPr>
            <p:spPr>
              <a:xfrm>
                <a:off x="10662446" y="3007700"/>
                <a:ext cx="133350" cy="333375"/>
              </a:xfrm>
              <a:custGeom>
                <a:avLst/>
                <a:gdLst>
                  <a:gd name="connsiteX0" fmla="*/ 7144 w 133350"/>
                  <a:gd name="connsiteY0" fmla="*/ 328231 h 333375"/>
                  <a:gd name="connsiteX1" fmla="*/ 131064 w 133350"/>
                  <a:gd name="connsiteY1" fmla="*/ 328231 h 333375"/>
                  <a:gd name="connsiteX2" fmla="*/ 131064 w 133350"/>
                  <a:gd name="connsiteY2" fmla="*/ 7144 h 333375"/>
                  <a:gd name="connsiteX3" fmla="*/ 7144 w 133350"/>
                  <a:gd name="connsiteY3" fmla="*/ 7144 h 333375"/>
                  <a:gd name="connsiteX4" fmla="*/ 7144 w 133350"/>
                  <a:gd name="connsiteY4" fmla="*/ 328231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33375">
                    <a:moveTo>
                      <a:pt x="7144" y="328231"/>
                    </a:moveTo>
                    <a:cubicBezTo>
                      <a:pt x="48578" y="328231"/>
                      <a:pt x="89821" y="328231"/>
                      <a:pt x="131064" y="328231"/>
                    </a:cubicBezTo>
                    <a:cubicBezTo>
                      <a:pt x="131064" y="221075"/>
                      <a:pt x="131064" y="114205"/>
                      <a:pt x="131064" y="7144"/>
                    </a:cubicBezTo>
                    <a:cubicBezTo>
                      <a:pt x="89631" y="7144"/>
                      <a:pt x="48483" y="7144"/>
                      <a:pt x="7144" y="7144"/>
                    </a:cubicBezTo>
                    <a:cubicBezTo>
                      <a:pt x="7144" y="114395"/>
                      <a:pt x="7144" y="221171"/>
                      <a:pt x="7144" y="328231"/>
                    </a:cubicBezTo>
                    <a:close/>
                  </a:path>
                </a:pathLst>
              </a:custGeom>
              <a:solidFill>
                <a:srgbClr val="FFFFFF"/>
              </a:solidFill>
              <a:ln w="9525"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xmlns="" id="{A01D1509-578B-4351-9798-457B5A115C6E}"/>
                </a:ext>
              </a:extLst>
            </p:cNvPr>
            <p:cNvGrpSpPr/>
            <p:nvPr/>
          </p:nvGrpSpPr>
          <p:grpSpPr>
            <a:xfrm>
              <a:off x="1614023" y="2744920"/>
              <a:ext cx="706984" cy="590550"/>
              <a:chOff x="1614023" y="2744920"/>
              <a:chExt cx="706984" cy="590550"/>
            </a:xfrm>
          </p:grpSpPr>
          <p:sp>
            <p:nvSpPr>
              <p:cNvPr id="11" name="Freeform: Shape 10">
                <a:extLst>
                  <a:ext uri="{FF2B5EF4-FFF2-40B4-BE49-F238E27FC236}">
                    <a16:creationId xmlns:a16="http://schemas.microsoft.com/office/drawing/2014/main" xmlns="" id="{B4B4D09B-5BD7-46A6-B037-F20B9E3463C1}"/>
                  </a:ext>
                </a:extLst>
              </p:cNvPr>
              <p:cNvSpPr/>
              <p:nvPr/>
            </p:nvSpPr>
            <p:spPr>
              <a:xfrm>
                <a:off x="1614023" y="2744920"/>
                <a:ext cx="485775" cy="590550"/>
              </a:xfrm>
              <a:custGeom>
                <a:avLst/>
                <a:gdLst>
                  <a:gd name="connsiteX0" fmla="*/ 482124 w 485775"/>
                  <a:gd name="connsiteY0" fmla="*/ 565531 h 590550"/>
                  <a:gd name="connsiteX1" fmla="*/ 478314 w 485775"/>
                  <a:gd name="connsiteY1" fmla="*/ 566484 h 590550"/>
                  <a:gd name="connsiteX2" fmla="*/ 383349 w 485775"/>
                  <a:gd name="connsiteY2" fmla="*/ 581247 h 590550"/>
                  <a:gd name="connsiteX3" fmla="*/ 273907 w 485775"/>
                  <a:gd name="connsiteY3" fmla="*/ 590582 h 590550"/>
                  <a:gd name="connsiteX4" fmla="*/ 180467 w 485775"/>
                  <a:gd name="connsiteY4" fmla="*/ 589820 h 590550"/>
                  <a:gd name="connsiteX5" fmla="*/ 134080 w 485775"/>
                  <a:gd name="connsiteY5" fmla="*/ 583819 h 590550"/>
                  <a:gd name="connsiteX6" fmla="*/ 97504 w 485775"/>
                  <a:gd name="connsiteY6" fmla="*/ 552958 h 590550"/>
                  <a:gd name="connsiteX7" fmla="*/ 93313 w 485775"/>
                  <a:gd name="connsiteY7" fmla="*/ 528765 h 590550"/>
                  <a:gd name="connsiteX8" fmla="*/ 82931 w 485775"/>
                  <a:gd name="connsiteY8" fmla="*/ 512477 h 590550"/>
                  <a:gd name="connsiteX9" fmla="*/ 53880 w 485775"/>
                  <a:gd name="connsiteY9" fmla="*/ 478854 h 590550"/>
                  <a:gd name="connsiteX10" fmla="*/ 55975 w 485775"/>
                  <a:gd name="connsiteY10" fmla="*/ 438182 h 590550"/>
                  <a:gd name="connsiteX11" fmla="*/ 50736 w 485775"/>
                  <a:gd name="connsiteY11" fmla="*/ 417608 h 590550"/>
                  <a:gd name="connsiteX12" fmla="*/ 47879 w 485775"/>
                  <a:gd name="connsiteY12" fmla="*/ 415322 h 590550"/>
                  <a:gd name="connsiteX13" fmla="*/ 14637 w 485775"/>
                  <a:gd name="connsiteY13" fmla="*/ 346456 h 590550"/>
                  <a:gd name="connsiteX14" fmla="*/ 21399 w 485775"/>
                  <a:gd name="connsiteY14" fmla="*/ 314166 h 590550"/>
                  <a:gd name="connsiteX15" fmla="*/ 21018 w 485775"/>
                  <a:gd name="connsiteY15" fmla="*/ 300546 h 590550"/>
                  <a:gd name="connsiteX16" fmla="*/ 8731 w 485775"/>
                  <a:gd name="connsiteY16" fmla="*/ 269970 h 590550"/>
                  <a:gd name="connsiteX17" fmla="*/ 26638 w 485775"/>
                  <a:gd name="connsiteY17" fmla="*/ 218726 h 590550"/>
                  <a:gd name="connsiteX18" fmla="*/ 72453 w 485775"/>
                  <a:gd name="connsiteY18" fmla="*/ 200628 h 590550"/>
                  <a:gd name="connsiteX19" fmla="*/ 159417 w 485775"/>
                  <a:gd name="connsiteY19" fmla="*/ 200343 h 590550"/>
                  <a:gd name="connsiteX20" fmla="*/ 231140 w 485775"/>
                  <a:gd name="connsiteY20" fmla="*/ 216059 h 590550"/>
                  <a:gd name="connsiteX21" fmla="*/ 242094 w 485775"/>
                  <a:gd name="connsiteY21" fmla="*/ 215583 h 590550"/>
                  <a:gd name="connsiteX22" fmla="*/ 248285 w 485775"/>
                  <a:gd name="connsiteY22" fmla="*/ 194532 h 590550"/>
                  <a:gd name="connsiteX23" fmla="*/ 228378 w 485775"/>
                  <a:gd name="connsiteY23" fmla="*/ 140526 h 590550"/>
                  <a:gd name="connsiteX24" fmla="*/ 227616 w 485775"/>
                  <a:gd name="connsiteY24" fmla="*/ 56991 h 590550"/>
                  <a:gd name="connsiteX25" fmla="*/ 243237 w 485775"/>
                  <a:gd name="connsiteY25" fmla="*/ 17558 h 590550"/>
                  <a:gd name="connsiteX26" fmla="*/ 271526 w 485775"/>
                  <a:gd name="connsiteY26" fmla="*/ 9843 h 590550"/>
                  <a:gd name="connsiteX27" fmla="*/ 283051 w 485775"/>
                  <a:gd name="connsiteY27" fmla="*/ 22987 h 590550"/>
                  <a:gd name="connsiteX28" fmla="*/ 306673 w 485775"/>
                  <a:gd name="connsiteY28" fmla="*/ 66707 h 590550"/>
                  <a:gd name="connsiteX29" fmla="*/ 368109 w 485775"/>
                  <a:gd name="connsiteY29" fmla="*/ 166434 h 590550"/>
                  <a:gd name="connsiteX30" fmla="*/ 438404 w 485775"/>
                  <a:gd name="connsiteY30" fmla="*/ 253301 h 590550"/>
                  <a:gd name="connsiteX31" fmla="*/ 479076 w 485775"/>
                  <a:gd name="connsiteY31" fmla="*/ 281305 h 590550"/>
                  <a:gd name="connsiteX32" fmla="*/ 482219 w 485775"/>
                  <a:gd name="connsiteY32" fmla="*/ 285972 h 590550"/>
                  <a:gd name="connsiteX33" fmla="*/ 482409 w 485775"/>
                  <a:gd name="connsiteY33" fmla="*/ 422275 h 590550"/>
                  <a:gd name="connsiteX34" fmla="*/ 482124 w 485775"/>
                  <a:gd name="connsiteY34" fmla="*/ 494665 h 590550"/>
                  <a:gd name="connsiteX35" fmla="*/ 482124 w 485775"/>
                  <a:gd name="connsiteY35" fmla="*/ 560197 h 590550"/>
                  <a:gd name="connsiteX36" fmla="*/ 482124 w 485775"/>
                  <a:gd name="connsiteY36" fmla="*/ 56553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5775" h="590550">
                    <a:moveTo>
                      <a:pt x="482124" y="565531"/>
                    </a:moveTo>
                    <a:cubicBezTo>
                      <a:pt x="480695" y="565912"/>
                      <a:pt x="479552" y="566293"/>
                      <a:pt x="478314" y="566484"/>
                    </a:cubicBezTo>
                    <a:cubicBezTo>
                      <a:pt x="446691" y="571437"/>
                      <a:pt x="415068" y="576675"/>
                      <a:pt x="383349" y="581247"/>
                    </a:cubicBezTo>
                    <a:cubicBezTo>
                      <a:pt x="347059" y="586486"/>
                      <a:pt x="310483" y="589915"/>
                      <a:pt x="273907" y="590582"/>
                    </a:cubicBezTo>
                    <a:cubicBezTo>
                      <a:pt x="242760" y="591058"/>
                      <a:pt x="211614" y="590487"/>
                      <a:pt x="180467" y="589820"/>
                    </a:cubicBezTo>
                    <a:cubicBezTo>
                      <a:pt x="164846" y="589439"/>
                      <a:pt x="149320" y="588010"/>
                      <a:pt x="134080" y="583819"/>
                    </a:cubicBezTo>
                    <a:cubicBezTo>
                      <a:pt x="117031" y="579152"/>
                      <a:pt x="103124" y="570675"/>
                      <a:pt x="97504" y="552958"/>
                    </a:cubicBezTo>
                    <a:cubicBezTo>
                      <a:pt x="95028" y="545243"/>
                      <a:pt x="94075" y="536956"/>
                      <a:pt x="93313" y="528765"/>
                    </a:cubicBezTo>
                    <a:cubicBezTo>
                      <a:pt x="92647" y="521240"/>
                      <a:pt x="89884" y="516001"/>
                      <a:pt x="82931" y="512477"/>
                    </a:cubicBezTo>
                    <a:cubicBezTo>
                      <a:pt x="68739" y="505333"/>
                      <a:pt x="58833" y="494093"/>
                      <a:pt x="53880" y="478854"/>
                    </a:cubicBezTo>
                    <a:cubicBezTo>
                      <a:pt x="49403" y="465138"/>
                      <a:pt x="50165" y="451517"/>
                      <a:pt x="55975" y="438182"/>
                    </a:cubicBezTo>
                    <a:cubicBezTo>
                      <a:pt x="59785" y="429419"/>
                      <a:pt x="58356" y="423704"/>
                      <a:pt x="50736" y="417608"/>
                    </a:cubicBezTo>
                    <a:cubicBezTo>
                      <a:pt x="49784" y="416846"/>
                      <a:pt x="48831" y="416084"/>
                      <a:pt x="47879" y="415322"/>
                    </a:cubicBezTo>
                    <a:cubicBezTo>
                      <a:pt x="26257" y="397510"/>
                      <a:pt x="14541" y="374841"/>
                      <a:pt x="14637" y="346456"/>
                    </a:cubicBezTo>
                    <a:cubicBezTo>
                      <a:pt x="14637" y="335217"/>
                      <a:pt x="17304" y="324549"/>
                      <a:pt x="21399" y="314166"/>
                    </a:cubicBezTo>
                    <a:cubicBezTo>
                      <a:pt x="23209" y="309499"/>
                      <a:pt x="23495" y="304927"/>
                      <a:pt x="21018" y="300546"/>
                    </a:cubicBezTo>
                    <a:cubicBezTo>
                      <a:pt x="15684" y="290830"/>
                      <a:pt x="11208" y="280829"/>
                      <a:pt x="8731" y="269970"/>
                    </a:cubicBezTo>
                    <a:cubicBezTo>
                      <a:pt x="4064" y="249110"/>
                      <a:pt x="9589" y="231870"/>
                      <a:pt x="26638" y="218726"/>
                    </a:cubicBezTo>
                    <a:cubicBezTo>
                      <a:pt x="40164" y="208343"/>
                      <a:pt x="55975" y="203581"/>
                      <a:pt x="72453" y="200628"/>
                    </a:cubicBezTo>
                    <a:cubicBezTo>
                      <a:pt x="101409" y="195390"/>
                      <a:pt x="130461" y="196437"/>
                      <a:pt x="159417" y="200343"/>
                    </a:cubicBezTo>
                    <a:cubicBezTo>
                      <a:pt x="183801" y="203581"/>
                      <a:pt x="207518" y="209296"/>
                      <a:pt x="231140" y="216059"/>
                    </a:cubicBezTo>
                    <a:cubicBezTo>
                      <a:pt x="234474" y="217011"/>
                      <a:pt x="238760" y="216726"/>
                      <a:pt x="242094" y="215583"/>
                    </a:cubicBezTo>
                    <a:cubicBezTo>
                      <a:pt x="250190" y="212630"/>
                      <a:pt x="252857" y="203105"/>
                      <a:pt x="248285" y="194532"/>
                    </a:cubicBezTo>
                    <a:cubicBezTo>
                      <a:pt x="239141" y="177387"/>
                      <a:pt x="232569" y="159385"/>
                      <a:pt x="228378" y="140526"/>
                    </a:cubicBezTo>
                    <a:cubicBezTo>
                      <a:pt x="222091" y="112808"/>
                      <a:pt x="222186" y="84900"/>
                      <a:pt x="227616" y="56991"/>
                    </a:cubicBezTo>
                    <a:cubicBezTo>
                      <a:pt x="230378" y="42894"/>
                      <a:pt x="234474" y="29274"/>
                      <a:pt x="243237" y="17558"/>
                    </a:cubicBezTo>
                    <a:cubicBezTo>
                      <a:pt x="250952" y="7271"/>
                      <a:pt x="261239" y="4413"/>
                      <a:pt x="271526" y="9843"/>
                    </a:cubicBezTo>
                    <a:cubicBezTo>
                      <a:pt x="276955" y="12795"/>
                      <a:pt x="280194" y="17653"/>
                      <a:pt x="283051" y="22987"/>
                    </a:cubicBezTo>
                    <a:cubicBezTo>
                      <a:pt x="290766" y="37656"/>
                      <a:pt x="298577" y="52229"/>
                      <a:pt x="306673" y="66707"/>
                    </a:cubicBezTo>
                    <a:cubicBezTo>
                      <a:pt x="325818" y="100711"/>
                      <a:pt x="346011" y="134239"/>
                      <a:pt x="368109" y="166434"/>
                    </a:cubicBezTo>
                    <a:cubicBezTo>
                      <a:pt x="389255" y="197294"/>
                      <a:pt x="411353" y="227298"/>
                      <a:pt x="438404" y="253301"/>
                    </a:cubicBezTo>
                    <a:cubicBezTo>
                      <a:pt x="450406" y="264827"/>
                      <a:pt x="463264" y="275209"/>
                      <a:pt x="479076" y="281305"/>
                    </a:cubicBezTo>
                    <a:cubicBezTo>
                      <a:pt x="481648" y="282258"/>
                      <a:pt x="482219" y="283591"/>
                      <a:pt x="482219" y="285972"/>
                    </a:cubicBezTo>
                    <a:cubicBezTo>
                      <a:pt x="482219" y="331407"/>
                      <a:pt x="482409" y="376841"/>
                      <a:pt x="482409" y="422275"/>
                    </a:cubicBezTo>
                    <a:cubicBezTo>
                      <a:pt x="482409" y="446373"/>
                      <a:pt x="482219" y="470472"/>
                      <a:pt x="482124" y="494665"/>
                    </a:cubicBezTo>
                    <a:cubicBezTo>
                      <a:pt x="482124" y="516477"/>
                      <a:pt x="482124" y="538385"/>
                      <a:pt x="482124" y="560197"/>
                    </a:cubicBezTo>
                    <a:cubicBezTo>
                      <a:pt x="482124" y="561912"/>
                      <a:pt x="482124" y="563626"/>
                      <a:pt x="482124" y="565531"/>
                    </a:cubicBezTo>
                    <a:close/>
                  </a:path>
                </a:pathLst>
              </a:custGeom>
              <a:solidFill>
                <a:srgbClr val="FFFFF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8406DDD5-A9AA-49BD-A0B0-83BA01C01CBF}"/>
                  </a:ext>
                </a:extLst>
              </p:cNvPr>
              <p:cNvSpPr/>
              <p:nvPr/>
            </p:nvSpPr>
            <p:spPr>
              <a:xfrm>
                <a:off x="2187657" y="3002095"/>
                <a:ext cx="133350" cy="333375"/>
              </a:xfrm>
              <a:custGeom>
                <a:avLst/>
                <a:gdLst>
                  <a:gd name="connsiteX0" fmla="*/ 131064 w 133350"/>
                  <a:gd name="connsiteY0" fmla="*/ 328231 h 333375"/>
                  <a:gd name="connsiteX1" fmla="*/ 7144 w 133350"/>
                  <a:gd name="connsiteY1" fmla="*/ 328231 h 333375"/>
                  <a:gd name="connsiteX2" fmla="*/ 7144 w 133350"/>
                  <a:gd name="connsiteY2" fmla="*/ 7144 h 333375"/>
                  <a:gd name="connsiteX3" fmla="*/ 131064 w 133350"/>
                  <a:gd name="connsiteY3" fmla="*/ 7144 h 333375"/>
                  <a:gd name="connsiteX4" fmla="*/ 131064 w 133350"/>
                  <a:gd name="connsiteY4" fmla="*/ 328231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33375">
                    <a:moveTo>
                      <a:pt x="131064" y="328231"/>
                    </a:moveTo>
                    <a:cubicBezTo>
                      <a:pt x="89630" y="328231"/>
                      <a:pt x="48387" y="328231"/>
                      <a:pt x="7144" y="328231"/>
                    </a:cubicBezTo>
                    <a:cubicBezTo>
                      <a:pt x="7144" y="221075"/>
                      <a:pt x="7144" y="114205"/>
                      <a:pt x="7144" y="7144"/>
                    </a:cubicBezTo>
                    <a:cubicBezTo>
                      <a:pt x="48578" y="7144"/>
                      <a:pt x="89726" y="7144"/>
                      <a:pt x="131064" y="7144"/>
                    </a:cubicBezTo>
                    <a:cubicBezTo>
                      <a:pt x="131064" y="114395"/>
                      <a:pt x="131064" y="221171"/>
                      <a:pt x="131064" y="328231"/>
                    </a:cubicBezTo>
                    <a:close/>
                  </a:path>
                </a:pathLst>
              </a:custGeom>
              <a:solidFill>
                <a:srgbClr val="FFFFFF"/>
              </a:solidFill>
              <a:ln w="9525" cap="flat">
                <a:noFill/>
                <a:prstDash val="solid"/>
                <a:miter/>
              </a:ln>
            </p:spPr>
            <p:txBody>
              <a:bodyPr rtlCol="0" anchor="ctr"/>
              <a:lstStyle/>
              <a:p>
                <a:endParaRPr lang="en-US"/>
              </a:p>
            </p:txBody>
          </p:sp>
        </p:grpSp>
        <p:sp>
          <p:nvSpPr>
            <p:cNvPr id="13" name="TextBox 12">
              <a:extLst>
                <a:ext uri="{FF2B5EF4-FFF2-40B4-BE49-F238E27FC236}">
                  <a16:creationId xmlns:a16="http://schemas.microsoft.com/office/drawing/2014/main" xmlns="" id="{CD2EEA76-D42C-449A-892F-AE6DB02D343E}"/>
                </a:ext>
              </a:extLst>
            </p:cNvPr>
            <p:cNvSpPr txBox="1"/>
            <p:nvPr/>
          </p:nvSpPr>
          <p:spPr>
            <a:xfrm>
              <a:off x="2475950" y="2814839"/>
              <a:ext cx="8126199" cy="707886"/>
            </a:xfrm>
            <a:prstGeom prst="rect">
              <a:avLst/>
            </a:prstGeom>
            <a:noFill/>
          </p:spPr>
          <p:txBody>
            <a:bodyPr wrap="none" rtlCol="0">
              <a:spAutoFit/>
            </a:bodyPr>
            <a:lstStyle/>
            <a:p>
              <a:pPr algn="ctr"/>
              <a:r>
                <a:rPr lang="en-US" sz="4000" b="1" dirty="0">
                  <a:solidFill>
                    <a:schemeClr val="bg1"/>
                  </a:solidFill>
                  <a:latin typeface="+mj-lt"/>
                </a:rPr>
                <a:t>Thank </a:t>
              </a:r>
              <a:r>
                <a:rPr lang="en-US" sz="4000" b="1" dirty="0" smtClean="0">
                  <a:solidFill>
                    <a:schemeClr val="bg1"/>
                  </a:solidFill>
                  <a:latin typeface="+mj-lt"/>
                </a:rPr>
                <a:t>for Amin and </a:t>
              </a:r>
              <a:r>
                <a:rPr lang="en-US" sz="4000" b="1" dirty="0" err="1" smtClean="0">
                  <a:solidFill>
                    <a:schemeClr val="bg1"/>
                  </a:solidFill>
                  <a:latin typeface="+mj-lt"/>
                </a:rPr>
                <a:t>Zekai</a:t>
              </a:r>
              <a:r>
                <a:rPr lang="en-US" sz="4000" b="1" dirty="0" smtClean="0">
                  <a:solidFill>
                    <a:schemeClr val="bg1"/>
                  </a:solidFill>
                  <a:latin typeface="+mj-lt"/>
                </a:rPr>
                <a:t> Group</a:t>
              </a:r>
              <a:endParaRPr lang="en-US" sz="4000" b="1" dirty="0">
                <a:solidFill>
                  <a:schemeClr val="bg1"/>
                </a:solidFill>
                <a:latin typeface="+mj-lt"/>
              </a:endParaRPr>
            </a:p>
          </p:txBody>
        </p:sp>
      </p:grpSp>
      <p:sp>
        <p:nvSpPr>
          <p:cNvPr id="16" name="Footer Placeholder 15"/>
          <p:cNvSpPr>
            <a:spLocks noGrp="1"/>
          </p:cNvSpPr>
          <p:nvPr>
            <p:ph type="ftr" sz="quarter" idx="11"/>
          </p:nvPr>
        </p:nvSpPr>
        <p:spPr/>
        <p:txBody>
          <a:bodyPr/>
          <a:lstStyle/>
          <a:p>
            <a:r>
              <a:rPr lang="en-US" smtClean="0"/>
              <a:t>Kaizen Group AI</a:t>
            </a:r>
            <a:endParaRPr lang="en-US"/>
          </a:p>
        </p:txBody>
      </p:sp>
      <p:sp>
        <p:nvSpPr>
          <p:cNvPr id="17" name="Slide Number Placeholder 16"/>
          <p:cNvSpPr>
            <a:spLocks noGrp="1"/>
          </p:cNvSpPr>
          <p:nvPr>
            <p:ph type="sldNum" sz="quarter" idx="12"/>
          </p:nvPr>
        </p:nvSpPr>
        <p:spPr/>
        <p:txBody>
          <a:bodyPr/>
          <a:lstStyle/>
          <a:p>
            <a:fld id="{02383E7E-9DFE-4A1E-AEC2-D2E19E891C2C}" type="slidenum">
              <a:rPr lang="en-US" smtClean="0"/>
              <a:t>71</a:t>
            </a:fld>
            <a:endParaRPr lang="en-US"/>
          </a:p>
        </p:txBody>
      </p:sp>
      <p:pic>
        <p:nvPicPr>
          <p:cNvPr id="27" name="Picture 26">
            <a:extLst>
              <a:ext uri="{FF2B5EF4-FFF2-40B4-BE49-F238E27FC236}">
                <a16:creationId xmlns="" xmlns:a16="http://schemas.microsoft.com/office/drawing/2014/main" xmlns:lc="http://schemas.openxmlformats.org/drawingml/2006/lockedCanvas" id="{83F6BDD1-0D91-8F5E-6F94-9BB3D78D5877}"/>
              </a:ext>
            </a:extLst>
          </p:cNvPr>
          <p:cNvPicPr>
            <a:picLocks noChangeAspect="1"/>
          </p:cNvPicPr>
          <p:nvPr/>
        </p:nvPicPr>
        <p:blipFill rotWithShape="1">
          <a:blip r:embed="rId2"/>
          <a:srcRect l="40201" t="3420" r="28303" b="19090"/>
          <a:stretch/>
        </p:blipFill>
        <p:spPr>
          <a:xfrm>
            <a:off x="8966641" y="2674632"/>
            <a:ext cx="1620000" cy="3985718"/>
          </a:xfrm>
          <a:prstGeom prst="rect">
            <a:avLst/>
          </a:prstGeom>
        </p:spPr>
      </p:pic>
      <p:sp>
        <p:nvSpPr>
          <p:cNvPr id="28" name="TextBox 13">
            <a:extLst>
              <a:ext uri="{FF2B5EF4-FFF2-40B4-BE49-F238E27FC236}">
                <a16:creationId xmlns="" xmlns:a16="http://schemas.microsoft.com/office/drawing/2014/main" xmlns:lc="http://schemas.openxmlformats.org/drawingml/2006/lockedCanvas" id="{A565C319-0DE0-E4FD-D9F2-856D5AC57047}"/>
              </a:ext>
            </a:extLst>
          </p:cNvPr>
          <p:cNvSpPr txBox="1"/>
          <p:nvPr/>
        </p:nvSpPr>
        <p:spPr>
          <a:xfrm>
            <a:off x="3526049" y="3762877"/>
            <a:ext cx="2909771" cy="646331"/>
          </a:xfrm>
          <a:prstGeom prst="rect">
            <a:avLst/>
          </a:prstGeom>
          <a:noFill/>
        </p:spPr>
        <p:txBody>
          <a:bodyPr wrap="none" rtlCol="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solidFill>
                  <a:schemeClr val="tx1"/>
                </a:solidFill>
              </a:rPr>
              <a:t>@zekaigroup</a:t>
            </a:r>
            <a:endParaRPr lang="fa-IR" sz="3600" dirty="0">
              <a:solidFill>
                <a:schemeClr val="tx1"/>
              </a:solidFill>
            </a:endParaRPr>
          </a:p>
        </p:txBody>
      </p:sp>
      <p:pic>
        <p:nvPicPr>
          <p:cNvPr id="29" name="Picture 28" descr="Instagram PNG Icons, Instagram Logo PNG Images For Free Download ｜ Pngtree">
            <a:extLst>
              <a:ext uri="{FF2B5EF4-FFF2-40B4-BE49-F238E27FC236}">
                <a16:creationId xmlns="" xmlns:a16="http://schemas.microsoft.com/office/drawing/2014/main" xmlns:lc="http://schemas.openxmlformats.org/drawingml/2006/lockedCanvas" id="{AB1A9EB9-4640-BFE9-AB24-6E18C5EB37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4079" y="3762877"/>
            <a:ext cx="628290" cy="6282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Your profile picture">
            <a:extLst>
              <a:ext uri="{FF2B5EF4-FFF2-40B4-BE49-F238E27FC236}">
                <a16:creationId xmlns="" xmlns:a16="http://schemas.microsoft.com/office/drawing/2014/main" xmlns:lc="http://schemas.openxmlformats.org/drawingml/2006/lockedCanvas" id="{B4AC6CF5-CEAD-DC49-AF64-5234B6610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801" y="3334446"/>
            <a:ext cx="1485151" cy="14851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011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65" name="Google Shape;265;p19"/>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66" name="Google Shape;266;p19"/>
          <p:cNvSpPr/>
          <p:nvPr/>
        </p:nvSpPr>
        <p:spPr>
          <a:xfrm>
            <a:off x="460375" y="746396"/>
            <a:ext cx="1037124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What is QT used for </a:t>
            </a:r>
            <a:r>
              <a:rPr lang="en-US" sz="2800" b="1" dirty="0" smtClean="0">
                <a:solidFill>
                  <a:schemeClr val="dk1"/>
                </a:solidFill>
                <a:latin typeface="Times New Roman"/>
                <a:ea typeface="Times New Roman"/>
                <a:cs typeface="Times New Roman"/>
                <a:sym typeface="Times New Roman"/>
              </a:rPr>
              <a:t>?</a:t>
            </a:r>
            <a:endParaRPr sz="2800" dirty="0">
              <a:solidFill>
                <a:srgbClr val="00B050"/>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800" dirty="0">
                <a:solidFill>
                  <a:srgbClr val="00B050"/>
                </a:solidFill>
                <a:latin typeface="Times New Roman"/>
                <a:ea typeface="Times New Roman"/>
                <a:cs typeface="Times New Roman"/>
                <a:sym typeface="Times New Roman"/>
              </a:rPr>
              <a:t>PyQT5</a:t>
            </a:r>
            <a:r>
              <a:rPr lang="en-US" sz="2800" dirty="0">
                <a:solidFill>
                  <a:schemeClr val="dk1"/>
                </a:solidFill>
                <a:latin typeface="Times New Roman"/>
                <a:ea typeface="Times New Roman"/>
                <a:cs typeface="Times New Roman"/>
                <a:sym typeface="Times New Roman"/>
              </a:rPr>
              <a:t> is a graphical user interface (GUI) framework for Python. It is very popular among developers and the GUI can be created by coding or a </a:t>
            </a:r>
            <a:r>
              <a:rPr lang="en-US" sz="2800" dirty="0">
                <a:solidFill>
                  <a:srgbClr val="00B050"/>
                </a:solidFill>
                <a:latin typeface="Times New Roman"/>
                <a:ea typeface="Times New Roman"/>
                <a:cs typeface="Times New Roman"/>
                <a:sym typeface="Times New Roman"/>
              </a:rPr>
              <a:t>QT</a:t>
            </a:r>
            <a:r>
              <a:rPr lang="en-US" sz="2800" dirty="0">
                <a:solidFill>
                  <a:schemeClr val="dk1"/>
                </a:solidFill>
                <a:latin typeface="Times New Roman"/>
                <a:ea typeface="Times New Roman"/>
                <a:cs typeface="Times New Roman"/>
                <a:sym typeface="Times New Roman"/>
              </a:rPr>
              <a:t> designer. A </a:t>
            </a:r>
            <a:r>
              <a:rPr lang="en-US" sz="2800" dirty="0">
                <a:solidFill>
                  <a:srgbClr val="00B050"/>
                </a:solidFill>
                <a:latin typeface="Times New Roman"/>
                <a:ea typeface="Times New Roman"/>
                <a:cs typeface="Times New Roman"/>
                <a:sym typeface="Times New Roman"/>
              </a:rPr>
              <a:t>QT</a:t>
            </a:r>
            <a:r>
              <a:rPr lang="en-US" sz="2800" dirty="0">
                <a:solidFill>
                  <a:schemeClr val="dk1"/>
                </a:solidFill>
                <a:latin typeface="Times New Roman"/>
                <a:ea typeface="Times New Roman"/>
                <a:cs typeface="Times New Roman"/>
                <a:sym typeface="Times New Roman"/>
              </a:rPr>
              <a:t> Development framework is a visual framework that allows drag and drop of widgets to build user interfaces.</a:t>
            </a:r>
            <a:endParaRPr sz="2400" dirty="0"/>
          </a:p>
        </p:txBody>
      </p:sp>
      <p:sp>
        <p:nvSpPr>
          <p:cNvPr id="267" name="Google Shape;267;p19"/>
          <p:cNvSpPr/>
          <p:nvPr/>
        </p:nvSpPr>
        <p:spPr>
          <a:xfrm>
            <a:off x="495121" y="3331614"/>
            <a:ext cx="4487190" cy="3285323"/>
          </a:xfrm>
          <a:prstGeom prst="rect">
            <a:avLst/>
          </a:prstGeom>
          <a:solidFill>
            <a:srgbClr val="262626"/>
          </a:solidFill>
          <a:ln w="9525"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pip install pyqt5</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a:r>
            <a:br>
              <a:rPr lang="en-US" sz="1400">
                <a:solidFill>
                  <a:schemeClr val="accent4"/>
                </a:solidFill>
                <a:latin typeface="Times New Roman"/>
                <a:ea typeface="Times New Roman"/>
                <a:cs typeface="Times New Roman"/>
                <a:sym typeface="Times New Roman"/>
              </a:rPr>
            </a:br>
            <a:r>
              <a:rPr lang="en-US" sz="1400">
                <a:solidFill>
                  <a:schemeClr val="accent4"/>
                </a:solidFill>
                <a:latin typeface="Times New Roman"/>
                <a:ea typeface="Times New Roman"/>
                <a:cs typeface="Times New Roman"/>
                <a:sym typeface="Times New Roman"/>
              </a:rPr>
              <a:t>import PyQt5</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
            </a:r>
            <a:br>
              <a:rPr lang="en-US" sz="1400">
                <a:solidFill>
                  <a:schemeClr val="accent4"/>
                </a:solidFill>
                <a:latin typeface="Times New Roman"/>
                <a:ea typeface="Times New Roman"/>
                <a:cs typeface="Times New Roman"/>
                <a:sym typeface="Times New Roman"/>
              </a:rPr>
            </a:br>
            <a:r>
              <a:rPr lang="en-US" sz="1400">
                <a:solidFill>
                  <a:schemeClr val="accent4"/>
                </a:solidFill>
                <a:latin typeface="Times New Roman"/>
                <a:ea typeface="Times New Roman"/>
                <a:cs typeface="Times New Roman"/>
                <a:sym typeface="Times New Roman"/>
              </a:rPr>
              <a:t>&gt;&gt;&gt; import sys</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&gt;&gt;&gt; from PyQt5.QtWidgets import QApplication, QWidget</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&gt;&gt;&gt; app=QApplication(sys.argv)</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&gt;&gt;&gt; root=QWidget()</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&gt;&gt;&gt; root.resize(320,240)</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&gt;&gt;&gt; root.setWindowTitle('Hello, world!')</a:t>
            </a:r>
            <a:endParaRPr/>
          </a:p>
          <a:p>
            <a:pPr marL="0" marR="0" lvl="0" indent="0" algn="l" rtl="0">
              <a:lnSpc>
                <a:spcPct val="150000"/>
              </a:lnSpc>
              <a:spcBef>
                <a:spcPts val="0"/>
              </a:spcBef>
              <a:spcAft>
                <a:spcPts val="0"/>
              </a:spcAft>
              <a:buNone/>
            </a:pPr>
            <a:r>
              <a:rPr lang="en-US" sz="1400">
                <a:solidFill>
                  <a:schemeClr val="accent4"/>
                </a:solidFill>
                <a:latin typeface="Times New Roman"/>
                <a:ea typeface="Times New Roman"/>
                <a:cs typeface="Times New Roman"/>
                <a:sym typeface="Times New Roman"/>
              </a:rPr>
              <a:t>&gt;&gt;&gt; root.show()</a:t>
            </a:r>
            <a:endParaRPr/>
          </a:p>
        </p:txBody>
      </p:sp>
      <p:sp>
        <p:nvSpPr>
          <p:cNvPr id="268" name="Google Shape;268;p19"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pic>
        <p:nvPicPr>
          <p:cNvPr id="269" name="Google Shape;269;p19" descr="PyQt5 Tutorial"/>
          <p:cNvPicPr preferRelativeResize="0"/>
          <p:nvPr/>
        </p:nvPicPr>
        <p:blipFill rotWithShape="1">
          <a:blip r:embed="rId3">
            <a:alphaModFix/>
          </a:blip>
          <a:srcRect/>
          <a:stretch/>
        </p:blipFill>
        <p:spPr>
          <a:xfrm>
            <a:off x="7289411" y="3331614"/>
            <a:ext cx="3542211" cy="2911552"/>
          </a:xfrm>
          <a:prstGeom prst="rect">
            <a:avLst/>
          </a:prstGeom>
          <a:noFill/>
          <a:ln>
            <a:noFill/>
          </a:ln>
        </p:spPr>
      </p:pic>
      <p:sp>
        <p:nvSpPr>
          <p:cNvPr id="270" name="Google Shape;270;p19"/>
          <p:cNvSpPr/>
          <p:nvPr/>
        </p:nvSpPr>
        <p:spPr>
          <a:xfrm>
            <a:off x="495121" y="116207"/>
            <a:ext cx="128112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3C7DDE"/>
                </a:solidFill>
                <a:latin typeface="Times New Roman"/>
                <a:ea typeface="Times New Roman"/>
                <a:cs typeface="Times New Roman"/>
                <a:sym typeface="Times New Roman"/>
              </a:rPr>
              <a:t>PyQT5</a:t>
            </a:r>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36951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64"/>
                                        </p:tgtEl>
                                        <p:attrNameLst>
                                          <p:attrName>style.visibility</p:attrName>
                                        </p:attrNameLst>
                                      </p:cBhvr>
                                      <p:to>
                                        <p:strVal val="visible"/>
                                      </p:to>
                                    </p:set>
                                    <p:anim calcmode="lin" valueType="num">
                                      <p:cBhvr additive="base">
                                        <p:cTn id="7" dur="500"/>
                                        <p:tgtEl>
                                          <p:spTgt spid="264"/>
                                        </p:tgtEl>
                                        <p:attrNameLst>
                                          <p:attrName>ppt_w</p:attrName>
                                        </p:attrNameLst>
                                      </p:cBhvr>
                                      <p:tavLst>
                                        <p:tav tm="0">
                                          <p:val>
                                            <p:strVal val="0"/>
                                          </p:val>
                                        </p:tav>
                                        <p:tav tm="100000">
                                          <p:val>
                                            <p:strVal val="#ppt_w"/>
                                          </p:val>
                                        </p:tav>
                                      </p:tavLst>
                                    </p:anim>
                                    <p:anim calcmode="lin" valueType="num">
                                      <p:cBhvr additive="base">
                                        <p:cTn id="8" dur="500"/>
                                        <p:tgtEl>
                                          <p:spTgt spid="26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cBhvr additive="base">
                                        <p:cTn id="11" dur="500"/>
                                        <p:tgtEl>
                                          <p:spTgt spid="265"/>
                                        </p:tgtEl>
                                        <p:attrNameLst>
                                          <p:attrName>ppt_w</p:attrName>
                                        </p:attrNameLst>
                                      </p:cBhvr>
                                      <p:tavLst>
                                        <p:tav tm="0">
                                          <p:val>
                                            <p:strVal val="0"/>
                                          </p:val>
                                        </p:tav>
                                        <p:tav tm="100000">
                                          <p:val>
                                            <p:strVal val="#ppt_w"/>
                                          </p:val>
                                        </p:tav>
                                      </p:tavLst>
                                    </p:anim>
                                    <p:anim calcmode="lin" valueType="num">
                                      <p:cBhvr additive="base">
                                        <p:cTn id="12" dur="500"/>
                                        <p:tgtEl>
                                          <p:spTgt spid="265"/>
                                        </p:tgtEl>
                                        <p:attrNameLst>
                                          <p:attrName>ppt_h</p:attrName>
                                        </p:attrNameLst>
                                      </p:cBhvr>
                                      <p:tavLst>
                                        <p:tav tm="0">
                                          <p:val>
                                            <p:strVal val="0"/>
                                          </p:val>
                                        </p:tav>
                                        <p:tav tm="100000">
                                          <p:val>
                                            <p:strVal val="#ppt_h"/>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66">
                                            <p:txEl>
                                              <p:pRg st="0" end="0"/>
                                            </p:txEl>
                                          </p:spTgt>
                                        </p:tgtEl>
                                        <p:attrNameLst>
                                          <p:attrName>style.visibility</p:attrName>
                                        </p:attrNameLst>
                                      </p:cBhvr>
                                      <p:to>
                                        <p:strVal val="visible"/>
                                      </p:to>
                                    </p:set>
                                    <p:animEffect transition="in" filter="fade">
                                      <p:cBhvr>
                                        <p:cTn id="16" dur="250"/>
                                        <p:tgtEl>
                                          <p:spTgt spid="266">
                                            <p:txEl>
                                              <p:pRg st="0" end="0"/>
                                            </p:txEl>
                                          </p:spTgt>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66">
                                            <p:txEl>
                                              <p:pRg st="1" end="1"/>
                                            </p:txEl>
                                          </p:spTgt>
                                        </p:tgtEl>
                                        <p:attrNameLst>
                                          <p:attrName>style.visibility</p:attrName>
                                        </p:attrNameLst>
                                      </p:cBhvr>
                                      <p:to>
                                        <p:strVal val="visible"/>
                                      </p:to>
                                    </p:set>
                                    <p:animEffect transition="in" filter="fade">
                                      <p:cBhvr>
                                        <p:cTn id="20" dur="250"/>
                                        <p:tgtEl>
                                          <p:spTgt spid="26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7"/>
                                        </p:tgtEl>
                                        <p:attrNameLst>
                                          <p:attrName>style.visibility</p:attrName>
                                        </p:attrNameLst>
                                      </p:cBhvr>
                                      <p:to>
                                        <p:strVal val="visible"/>
                                      </p:to>
                                    </p:set>
                                    <p:anim calcmode="lin" valueType="num">
                                      <p:cBhvr additive="base">
                                        <p:cTn id="25" dur="500"/>
                                        <p:tgtEl>
                                          <p:spTgt spid="26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9"/>
                                        </p:tgtEl>
                                        <p:attrNameLst>
                                          <p:attrName>style.visibility</p:attrName>
                                        </p:attrNameLst>
                                      </p:cBhvr>
                                      <p:to>
                                        <p:strVal val="visible"/>
                                      </p:to>
                                    </p:set>
                                    <p:animEffect transition="in" filter="fade">
                                      <p:cBhvr>
                                        <p:cTn id="30"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p:nvPr/>
        </p:nvSpPr>
        <p:spPr>
          <a:xfrm>
            <a:off x="3924586" y="6072842"/>
            <a:ext cx="190500" cy="190500"/>
          </a:xfrm>
          <a:custGeom>
            <a:avLst/>
            <a:gdLst/>
            <a:ahLst/>
            <a:cxnLst/>
            <a:rect l="l" t="t" r="r" b="b"/>
            <a:pathLst>
              <a:path w="190500" h="190500" extrusionOk="0">
                <a:moveTo>
                  <a:pt x="183928" y="95536"/>
                </a:moveTo>
                <a:cubicBezTo>
                  <a:pt x="183928" y="144353"/>
                  <a:pt x="144353" y="183928"/>
                  <a:pt x="95536" y="183928"/>
                </a:cubicBezTo>
                <a:cubicBezTo>
                  <a:pt x="46718" y="183928"/>
                  <a:pt x="7144" y="144354"/>
                  <a:pt x="7144" y="95536"/>
                </a:cubicBezTo>
                <a:cubicBezTo>
                  <a:pt x="7144" y="46718"/>
                  <a:pt x="46718" y="7143"/>
                  <a:pt x="95536" y="7143"/>
                </a:cubicBezTo>
                <a:cubicBezTo>
                  <a:pt x="144353" y="7143"/>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76" name="Google Shape;276;p20"/>
          <p:cNvSpPr/>
          <p:nvPr/>
        </p:nvSpPr>
        <p:spPr>
          <a:xfrm>
            <a:off x="11105579" y="770192"/>
            <a:ext cx="190500" cy="190500"/>
          </a:xfrm>
          <a:custGeom>
            <a:avLst/>
            <a:gdLst/>
            <a:ahLst/>
            <a:cxnLst/>
            <a:rect l="l" t="t" r="r" b="b"/>
            <a:pathLst>
              <a:path w="190500" h="190500" extrusionOk="0">
                <a:moveTo>
                  <a:pt x="183928" y="95536"/>
                </a:moveTo>
                <a:cubicBezTo>
                  <a:pt x="183928" y="144353"/>
                  <a:pt x="144353" y="183928"/>
                  <a:pt x="95535" y="183928"/>
                </a:cubicBezTo>
                <a:cubicBezTo>
                  <a:pt x="46718" y="183928"/>
                  <a:pt x="7143" y="144353"/>
                  <a:pt x="7143" y="95536"/>
                </a:cubicBezTo>
                <a:cubicBezTo>
                  <a:pt x="7143" y="46718"/>
                  <a:pt x="46718" y="7144"/>
                  <a:pt x="95535" y="7144"/>
                </a:cubicBezTo>
                <a:cubicBezTo>
                  <a:pt x="144353" y="7144"/>
                  <a:pt x="183928" y="46718"/>
                  <a:pt x="183928" y="95536"/>
                </a:cubicBezTo>
                <a:close/>
              </a:path>
            </a:pathLst>
          </a:custGeom>
          <a:solidFill>
            <a:srgbClr val="FFC9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sp>
        <p:nvSpPr>
          <p:cNvPr id="277" name="Google Shape;277;p20"/>
          <p:cNvSpPr/>
          <p:nvPr/>
        </p:nvSpPr>
        <p:spPr>
          <a:xfrm>
            <a:off x="568926" y="559191"/>
            <a:ext cx="10438598" cy="146386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b="1" dirty="0">
                <a:solidFill>
                  <a:schemeClr val="dk1"/>
                </a:solidFill>
                <a:latin typeface="Times New Roman"/>
                <a:ea typeface="Times New Roman"/>
                <a:cs typeface="Times New Roman"/>
                <a:sym typeface="Times New Roman"/>
              </a:rPr>
              <a:t>What is </a:t>
            </a:r>
            <a:r>
              <a:rPr lang="en-US" sz="2800" b="1" dirty="0" err="1">
                <a:solidFill>
                  <a:schemeClr val="dk1"/>
                </a:solidFill>
                <a:latin typeface="Times New Roman"/>
                <a:ea typeface="Times New Roman"/>
                <a:cs typeface="Times New Roman"/>
                <a:sym typeface="Times New Roman"/>
              </a:rPr>
              <a:t>PySide</a:t>
            </a:r>
            <a:r>
              <a:rPr lang="en-US" sz="2800" b="1" dirty="0">
                <a:solidFill>
                  <a:schemeClr val="dk1"/>
                </a:solidFill>
                <a:latin typeface="Times New Roman"/>
                <a:ea typeface="Times New Roman"/>
                <a:cs typeface="Times New Roman"/>
                <a:sym typeface="Times New Roman"/>
              </a:rPr>
              <a:t> used for ?</a:t>
            </a:r>
            <a:endParaRPr sz="2400" dirty="0"/>
          </a:p>
          <a:p>
            <a:pPr marL="0" marR="0" lvl="0" indent="0" algn="just" rtl="0">
              <a:spcBef>
                <a:spcPts val="0"/>
              </a:spcBef>
              <a:spcAft>
                <a:spcPts val="0"/>
              </a:spcAft>
              <a:buNone/>
            </a:pPr>
            <a:r>
              <a:rPr lang="en-US" sz="2000" dirty="0" err="1">
                <a:solidFill>
                  <a:srgbClr val="00B050"/>
                </a:solidFill>
                <a:latin typeface="Times New Roman"/>
                <a:ea typeface="Times New Roman"/>
                <a:cs typeface="Times New Roman"/>
                <a:sym typeface="Times New Roman"/>
              </a:rPr>
              <a:t>PySide</a:t>
            </a:r>
            <a:r>
              <a:rPr lang="en-US" sz="2000" dirty="0">
                <a:solidFill>
                  <a:schemeClr val="dk1"/>
                </a:solidFill>
                <a:latin typeface="Times New Roman"/>
                <a:ea typeface="Times New Roman"/>
                <a:cs typeface="Times New Roman"/>
                <a:sym typeface="Times New Roman"/>
              </a:rPr>
              <a:t>, also known as </a:t>
            </a:r>
            <a:r>
              <a:rPr lang="en-US" sz="2000" dirty="0" err="1">
                <a:solidFill>
                  <a:schemeClr val="dk1"/>
                </a:solidFill>
                <a:latin typeface="Times New Roman"/>
                <a:ea typeface="Times New Roman"/>
                <a:cs typeface="Times New Roman"/>
                <a:sym typeface="Times New Roman"/>
              </a:rPr>
              <a:t>Qt</a:t>
            </a:r>
            <a:r>
              <a:rPr lang="en-US" sz="2000" dirty="0">
                <a:solidFill>
                  <a:schemeClr val="dk1"/>
                </a:solidFill>
                <a:latin typeface="Times New Roman"/>
                <a:ea typeface="Times New Roman"/>
                <a:cs typeface="Times New Roman"/>
                <a:sym typeface="Times New Roman"/>
              </a:rPr>
              <a:t> for Python, is a Python library for creating GUI applications using the </a:t>
            </a:r>
            <a:r>
              <a:rPr lang="en-US" sz="2000" dirty="0" err="1">
                <a:solidFill>
                  <a:schemeClr val="dk1"/>
                </a:solidFill>
                <a:latin typeface="Times New Roman"/>
                <a:ea typeface="Times New Roman"/>
                <a:cs typeface="Times New Roman"/>
                <a:sym typeface="Times New Roman"/>
              </a:rPr>
              <a:t>Qt</a:t>
            </a:r>
            <a:r>
              <a:rPr lang="en-US" sz="2000" dirty="0">
                <a:solidFill>
                  <a:schemeClr val="dk1"/>
                </a:solidFill>
                <a:latin typeface="Times New Roman"/>
                <a:ea typeface="Times New Roman"/>
                <a:cs typeface="Times New Roman"/>
                <a:sym typeface="Times New Roman"/>
              </a:rPr>
              <a:t> toolkit. </a:t>
            </a:r>
            <a:r>
              <a:rPr lang="en-US" sz="2000" dirty="0" err="1">
                <a:solidFill>
                  <a:srgbClr val="00B050"/>
                </a:solidFill>
                <a:latin typeface="Times New Roman"/>
                <a:ea typeface="Times New Roman"/>
                <a:cs typeface="Times New Roman"/>
                <a:sym typeface="Times New Roman"/>
              </a:rPr>
              <a:t>PySide</a:t>
            </a:r>
            <a:r>
              <a:rPr lang="en-US" sz="2000" dirty="0">
                <a:solidFill>
                  <a:schemeClr val="dk1"/>
                </a:solidFill>
                <a:latin typeface="Times New Roman"/>
                <a:ea typeface="Times New Roman"/>
                <a:cs typeface="Times New Roman"/>
                <a:sym typeface="Times New Roman"/>
              </a:rPr>
              <a:t> is the official binding for </a:t>
            </a:r>
            <a:r>
              <a:rPr lang="en-US" sz="2000" dirty="0" err="1">
                <a:solidFill>
                  <a:schemeClr val="dk1"/>
                </a:solidFill>
                <a:latin typeface="Times New Roman"/>
                <a:ea typeface="Times New Roman"/>
                <a:cs typeface="Times New Roman"/>
                <a:sym typeface="Times New Roman"/>
              </a:rPr>
              <a:t>Qt</a:t>
            </a:r>
            <a:r>
              <a:rPr lang="en-US" sz="2000" dirty="0">
                <a:solidFill>
                  <a:schemeClr val="dk1"/>
                </a:solidFill>
                <a:latin typeface="Times New Roman"/>
                <a:ea typeface="Times New Roman"/>
                <a:cs typeface="Times New Roman"/>
                <a:sym typeface="Times New Roman"/>
              </a:rPr>
              <a:t> on Python and is now developed by The </a:t>
            </a:r>
            <a:r>
              <a:rPr lang="en-US" sz="2000" dirty="0" err="1">
                <a:solidFill>
                  <a:schemeClr val="dk1"/>
                </a:solidFill>
                <a:latin typeface="Times New Roman"/>
                <a:ea typeface="Times New Roman"/>
                <a:cs typeface="Times New Roman"/>
                <a:sym typeface="Times New Roman"/>
              </a:rPr>
              <a:t>Qt</a:t>
            </a:r>
            <a:r>
              <a:rPr lang="en-US" sz="2000" dirty="0">
                <a:solidFill>
                  <a:schemeClr val="dk1"/>
                </a:solidFill>
                <a:latin typeface="Times New Roman"/>
                <a:ea typeface="Times New Roman"/>
                <a:cs typeface="Times New Roman"/>
                <a:sym typeface="Times New Roman"/>
              </a:rPr>
              <a:t> Company itself.</a:t>
            </a:r>
            <a:endParaRPr sz="2400" dirty="0">
              <a:solidFill>
                <a:schemeClr val="dk1"/>
              </a:solidFill>
              <a:latin typeface="Times New Roman"/>
              <a:ea typeface="Times New Roman"/>
              <a:cs typeface="Times New Roman"/>
              <a:sym typeface="Times New Roman"/>
            </a:endParaRPr>
          </a:p>
        </p:txBody>
      </p:sp>
      <p:sp>
        <p:nvSpPr>
          <p:cNvPr id="278" name="Google Shape;278;p20"/>
          <p:cNvSpPr/>
          <p:nvPr/>
        </p:nvSpPr>
        <p:spPr>
          <a:xfrm>
            <a:off x="460376" y="2241352"/>
            <a:ext cx="5815734" cy="4401205"/>
          </a:xfrm>
          <a:prstGeom prst="rect">
            <a:avLst/>
          </a:prstGeom>
          <a:solidFill>
            <a:srgbClr val="262626"/>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import sys</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from PySide6.QtCore import QSize, Qt</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from PySide6.QtWidgets import QApplication, QMainWindow, QPushButton</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class MainWindow(QMainWindow):</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def __init__(self):</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super().__init__()</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self.setWindowTitle("My App")</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button = QPushButton("Press Me!")</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        self.setCentralWidget(button)</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app = QApplication(sys.argv)</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window = MainWindow()</a:t>
            </a:r>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window.show()</a:t>
            </a:r>
            <a:endParaRPr/>
          </a:p>
          <a:p>
            <a:pPr marL="0" marR="0" lvl="0" indent="0" algn="l" rtl="0">
              <a:spcBef>
                <a:spcPts val="0"/>
              </a:spcBef>
              <a:spcAft>
                <a:spcPts val="0"/>
              </a:spcAft>
              <a:buNone/>
            </a:pPr>
            <a:endParaRPr sz="1400">
              <a:solidFill>
                <a:schemeClr val="accent4"/>
              </a:solidFill>
              <a:latin typeface="Times New Roman"/>
              <a:ea typeface="Times New Roman"/>
              <a:cs typeface="Times New Roman"/>
              <a:sym typeface="Times New Roman"/>
            </a:endParaRPr>
          </a:p>
          <a:p>
            <a:pPr marL="0" marR="0" lvl="0" indent="0" algn="l" rtl="0">
              <a:spcBef>
                <a:spcPts val="0"/>
              </a:spcBef>
              <a:spcAft>
                <a:spcPts val="0"/>
              </a:spcAft>
              <a:buNone/>
            </a:pPr>
            <a:r>
              <a:rPr lang="en-US" sz="1400">
                <a:solidFill>
                  <a:schemeClr val="accent4"/>
                </a:solidFill>
                <a:latin typeface="Times New Roman"/>
                <a:ea typeface="Times New Roman"/>
                <a:cs typeface="Times New Roman"/>
                <a:sym typeface="Times New Roman"/>
              </a:rPr>
              <a:t>app.exec_()</a:t>
            </a:r>
            <a:endParaRPr/>
          </a:p>
        </p:txBody>
      </p:sp>
      <p:sp>
        <p:nvSpPr>
          <p:cNvPr id="279" name="Google Shape;279;p20" descr="PyQ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p:txBody>
      </p:sp>
      <p:pic>
        <p:nvPicPr>
          <p:cNvPr id="280" name="Google Shape;280;p20" descr="Our QMainWindow with a single QPushButton on Windows, macOS and Linux."/>
          <p:cNvPicPr preferRelativeResize="0"/>
          <p:nvPr/>
        </p:nvPicPr>
        <p:blipFill rotWithShape="1">
          <a:blip r:embed="rId3">
            <a:alphaModFix/>
          </a:blip>
          <a:srcRect/>
          <a:stretch/>
        </p:blipFill>
        <p:spPr>
          <a:xfrm>
            <a:off x="6488639" y="3777317"/>
            <a:ext cx="5430982" cy="2486025"/>
          </a:xfrm>
          <a:prstGeom prst="rect">
            <a:avLst/>
          </a:prstGeom>
          <a:noFill/>
          <a:ln>
            <a:noFill/>
          </a:ln>
        </p:spPr>
      </p:pic>
      <p:sp>
        <p:nvSpPr>
          <p:cNvPr id="281" name="Google Shape;281;p20"/>
          <p:cNvSpPr/>
          <p:nvPr/>
        </p:nvSpPr>
        <p:spPr>
          <a:xfrm>
            <a:off x="568926" y="0"/>
            <a:ext cx="124264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00B050"/>
                </a:solidFill>
                <a:latin typeface="Times New Roman"/>
                <a:ea typeface="Times New Roman"/>
                <a:cs typeface="Times New Roman"/>
                <a:sym typeface="Times New Roman"/>
              </a:rPr>
              <a:t>PySide</a:t>
            </a:r>
            <a:endParaRPr sz="1800">
              <a:solidFill>
                <a:schemeClr val="dk1"/>
              </a:solidFill>
              <a:latin typeface="Quicksand"/>
              <a:ea typeface="Quicksand"/>
              <a:cs typeface="Quicksand"/>
              <a:sym typeface="Quicksand"/>
            </a:endParaRPr>
          </a:p>
        </p:txBody>
      </p:sp>
      <p:sp>
        <p:nvSpPr>
          <p:cNvPr id="2" name="Footer Placeholder 1"/>
          <p:cNvSpPr>
            <a:spLocks noGrp="1"/>
          </p:cNvSpPr>
          <p:nvPr>
            <p:ph type="ftr" idx="11"/>
          </p:nvPr>
        </p:nvSpPr>
        <p:spPr/>
        <p:txBody>
          <a:bodyPr/>
          <a:lstStyle/>
          <a:p>
            <a:r>
              <a:rPr lang="en-US" smtClean="0"/>
              <a:t>Kaizen Group AI</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72675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p:tgtEl>
                                          <p:spTgt spid="275"/>
                                        </p:tgtEl>
                                        <p:attrNameLst>
                                          <p:attrName>ppt_w</p:attrName>
                                        </p:attrNameLst>
                                      </p:cBhvr>
                                      <p:tavLst>
                                        <p:tav tm="0">
                                          <p:val>
                                            <p:strVal val="0"/>
                                          </p:val>
                                        </p:tav>
                                        <p:tav tm="100000">
                                          <p:val>
                                            <p:strVal val="#ppt_w"/>
                                          </p:val>
                                        </p:tav>
                                      </p:tavLst>
                                    </p:anim>
                                    <p:anim calcmode="lin" valueType="num">
                                      <p:cBhvr additive="base">
                                        <p:cTn id="8" dur="500"/>
                                        <p:tgtEl>
                                          <p:spTgt spid="27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6"/>
                                        </p:tgtEl>
                                        <p:attrNameLst>
                                          <p:attrName>style.visibility</p:attrName>
                                        </p:attrNameLst>
                                      </p:cBhvr>
                                      <p:to>
                                        <p:strVal val="visible"/>
                                      </p:to>
                                    </p:set>
                                    <p:anim calcmode="lin" valueType="num">
                                      <p:cBhvr additive="base">
                                        <p:cTn id="11" dur="500"/>
                                        <p:tgtEl>
                                          <p:spTgt spid="276"/>
                                        </p:tgtEl>
                                        <p:attrNameLst>
                                          <p:attrName>ppt_w</p:attrName>
                                        </p:attrNameLst>
                                      </p:cBhvr>
                                      <p:tavLst>
                                        <p:tav tm="0">
                                          <p:val>
                                            <p:strVal val="0"/>
                                          </p:val>
                                        </p:tav>
                                        <p:tav tm="100000">
                                          <p:val>
                                            <p:strVal val="#ppt_w"/>
                                          </p:val>
                                        </p:tav>
                                      </p:tavLst>
                                    </p:anim>
                                    <p:anim calcmode="lin" valueType="num">
                                      <p:cBhvr additive="base">
                                        <p:cTn id="12" dur="500"/>
                                        <p:tgtEl>
                                          <p:spTgt spid="276"/>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500"/>
                                        <p:tgtEl>
                                          <p:spTgt spid="2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8"/>
                                        </p:tgtEl>
                                        <p:attrNameLst>
                                          <p:attrName>style.visibility</p:attrName>
                                        </p:attrNameLst>
                                      </p:cBhvr>
                                      <p:to>
                                        <p:strVal val="visible"/>
                                      </p:to>
                                    </p:set>
                                    <p:animEffect transition="in" filter="fade">
                                      <p:cBhvr>
                                        <p:cTn id="22" dur="500"/>
                                        <p:tgtEl>
                                          <p:spTgt spid="2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0"/>
                                        </p:tgtEl>
                                        <p:attrNameLst>
                                          <p:attrName>style.visibility</p:attrName>
                                        </p:attrNameLst>
                                      </p:cBhvr>
                                      <p:to>
                                        <p:strVal val="visible"/>
                                      </p:to>
                                    </p:set>
                                    <p:animEffect transition="in" filter="fade">
                                      <p:cBhvr>
                                        <p:cTn id="27" dur="2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pt Template">
      <a:dk1>
        <a:sysClr val="windowText" lastClr="000000"/>
      </a:dk1>
      <a:lt1>
        <a:sysClr val="window" lastClr="FFFFFF"/>
      </a:lt1>
      <a:dk2>
        <a:srgbClr val="7F7F7F"/>
      </a:dk2>
      <a:lt2>
        <a:srgbClr val="F2F2F2"/>
      </a:lt2>
      <a:accent1>
        <a:srgbClr val="0A1931"/>
      </a:accent1>
      <a:accent2>
        <a:srgbClr val="185ADB"/>
      </a:accent2>
      <a:accent3>
        <a:srgbClr val="FFC947"/>
      </a:accent3>
      <a:accent4>
        <a:srgbClr val="EFEFEF"/>
      </a:accent4>
      <a:accent5>
        <a:srgbClr val="5B9BD5"/>
      </a:accent5>
      <a:accent6>
        <a:srgbClr val="70AD47"/>
      </a:accent6>
      <a:hlink>
        <a:srgbClr val="0563C1"/>
      </a:hlink>
      <a:folHlink>
        <a:srgbClr val="954F72"/>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4466</TotalTime>
  <Words>2954</Words>
  <Application>Microsoft Office PowerPoint</Application>
  <PresentationFormat>Custom</PresentationFormat>
  <Paragraphs>600</Paragraphs>
  <Slides>71</Slides>
  <Notes>18</Notes>
  <HiddenSlides>1</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Interactive Interfaces</vt:lpstr>
      <vt:lpstr>Building Interactive Interfaces</vt:lpstr>
      <vt:lpstr>Building Interactive Interfaces</vt:lpstr>
      <vt:lpstr>The Interface</vt:lpstr>
      <vt:lpstr>The Interface : The interface class has three parameters</vt:lpstr>
      <vt:lpstr>The Interface</vt:lpstr>
      <vt:lpstr>Multiple Input and Output Components</vt:lpstr>
      <vt:lpstr>Multiple Input and Output Components</vt:lpstr>
      <vt:lpstr>Multiple Input and Output Components</vt:lpstr>
      <vt:lpstr>Multiple Input and Output Components</vt:lpstr>
      <vt:lpstr>Multiple Input and Output Components</vt:lpstr>
      <vt:lpstr>Multiple Input and Output Components: Chatbots</vt:lpstr>
      <vt:lpstr>Blocks: More Flexibility and Control</vt:lpstr>
      <vt:lpstr>Blocks: More Flexibility and Control</vt:lpstr>
      <vt:lpstr>Blocks: More Flexibility and Control</vt:lpstr>
      <vt:lpstr>Blocks: More Flexibility and Control</vt:lpstr>
      <vt:lpstr>Blocks: More Flexibility and Control</vt:lpstr>
      <vt:lpstr>Laying out your Gradio application</vt:lpstr>
      <vt:lpstr>Laying out your Gradio application</vt:lpstr>
      <vt:lpstr>Laying out your Gradio application</vt:lpstr>
      <vt:lpstr>Connecting Model to Gradio</vt:lpstr>
      <vt:lpstr>Cat-Dog Image classification</vt:lpstr>
      <vt:lpstr>Cat-Dog Image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Raiyan Siyam</dc:creator>
  <cp:lastModifiedBy>amiran</cp:lastModifiedBy>
  <cp:revision>158</cp:revision>
  <dcterms:created xsi:type="dcterms:W3CDTF">2021-07-11T18:19:19Z</dcterms:created>
  <dcterms:modified xsi:type="dcterms:W3CDTF">2023-08-09T09:30:44Z</dcterms:modified>
</cp:coreProperties>
</file>